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42"/>
  </p:notesMasterIdLst>
  <p:handoutMasterIdLst>
    <p:handoutMasterId r:id="rId43"/>
  </p:handoutMasterIdLst>
  <p:sldIdLst>
    <p:sldId id="713" r:id="rId2"/>
    <p:sldId id="814" r:id="rId3"/>
    <p:sldId id="765" r:id="rId4"/>
    <p:sldId id="773" r:id="rId5"/>
    <p:sldId id="774" r:id="rId6"/>
    <p:sldId id="775" r:id="rId7"/>
    <p:sldId id="777" r:id="rId8"/>
    <p:sldId id="776" r:id="rId9"/>
    <p:sldId id="778" r:id="rId10"/>
    <p:sldId id="779" r:id="rId11"/>
    <p:sldId id="782" r:id="rId12"/>
    <p:sldId id="781" r:id="rId13"/>
    <p:sldId id="803" r:id="rId14"/>
    <p:sldId id="783" r:id="rId15"/>
    <p:sldId id="790" r:id="rId16"/>
    <p:sldId id="802" r:id="rId17"/>
    <p:sldId id="813" r:id="rId18"/>
    <p:sldId id="810" r:id="rId19"/>
    <p:sldId id="811" r:id="rId20"/>
    <p:sldId id="812" r:id="rId21"/>
    <p:sldId id="784" r:id="rId22"/>
    <p:sldId id="785" r:id="rId23"/>
    <p:sldId id="786" r:id="rId24"/>
    <p:sldId id="787" r:id="rId25"/>
    <p:sldId id="788" r:id="rId26"/>
    <p:sldId id="804" r:id="rId27"/>
    <p:sldId id="805" r:id="rId28"/>
    <p:sldId id="808" r:id="rId29"/>
    <p:sldId id="809" r:id="rId30"/>
    <p:sldId id="806" r:id="rId31"/>
    <p:sldId id="807" r:id="rId32"/>
    <p:sldId id="815" r:id="rId33"/>
    <p:sldId id="817" r:id="rId34"/>
    <p:sldId id="816" r:id="rId35"/>
    <p:sldId id="789" r:id="rId36"/>
    <p:sldId id="818" r:id="rId37"/>
    <p:sldId id="819" r:id="rId38"/>
    <p:sldId id="820" r:id="rId39"/>
    <p:sldId id="823" r:id="rId40"/>
    <p:sldId id="821" r:id="rId41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814"/>
            <p14:sldId id="765"/>
            <p14:sldId id="773"/>
            <p14:sldId id="774"/>
            <p14:sldId id="775"/>
            <p14:sldId id="777"/>
            <p14:sldId id="776"/>
            <p14:sldId id="778"/>
            <p14:sldId id="779"/>
            <p14:sldId id="782"/>
            <p14:sldId id="781"/>
            <p14:sldId id="803"/>
            <p14:sldId id="783"/>
            <p14:sldId id="790"/>
            <p14:sldId id="802"/>
            <p14:sldId id="813"/>
            <p14:sldId id="810"/>
            <p14:sldId id="811"/>
            <p14:sldId id="812"/>
            <p14:sldId id="784"/>
            <p14:sldId id="785"/>
            <p14:sldId id="786"/>
            <p14:sldId id="787"/>
            <p14:sldId id="788"/>
            <p14:sldId id="804"/>
            <p14:sldId id="805"/>
            <p14:sldId id="808"/>
            <p14:sldId id="809"/>
            <p14:sldId id="806"/>
            <p14:sldId id="807"/>
            <p14:sldId id="815"/>
            <p14:sldId id="817"/>
            <p14:sldId id="816"/>
            <p14:sldId id="789"/>
            <p14:sldId id="818"/>
            <p14:sldId id="819"/>
            <p14:sldId id="820"/>
            <p14:sldId id="823"/>
            <p14:sldId id="8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FF40FF"/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8" autoAdjust="0"/>
    <p:restoredTop sz="90884" autoAdjust="0"/>
  </p:normalViewPr>
  <p:slideViewPr>
    <p:cSldViewPr>
      <p:cViewPr varScale="1">
        <p:scale>
          <a:sx n="155" d="100"/>
          <a:sy n="155" d="100"/>
        </p:scale>
        <p:origin x="57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2/6/24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Design_of_Experiments" TargetMode="Externa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Hypothesis testing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&amp; p-values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an experimental treatment affect life expectancy?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5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</p:cNvCxnSpPr>
          <p:nvPr/>
        </p:nvCxnSpPr>
        <p:spPr>
          <a:xfrm flipH="1">
            <a:off x="5879054" y="2882362"/>
            <a:ext cx="674146" cy="79444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FCDE60-1DEA-0448-99AB-F2A3F685867F}"/>
              </a:ext>
            </a:extLst>
          </p:cNvPr>
          <p:cNvSpPr txBox="1"/>
          <p:nvPr/>
        </p:nvSpPr>
        <p:spPr>
          <a:xfrm>
            <a:off x="3189943" y="4526602"/>
            <a:ext cx="29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Yes?	No?	Maybe?</a:t>
            </a:r>
          </a:p>
        </p:txBody>
      </p:sp>
    </p:spTree>
    <p:extLst>
      <p:ext uri="{BB962C8B-B14F-4D97-AF65-F5344CB8AC3E}">
        <p14:creationId xmlns:p14="http://schemas.microsoft.com/office/powerpoint/2010/main" val="339358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): Treatment has no effect on life expectancy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98" t="-14493" r="-1080" b="-27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6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</p:cNvCxnSpPr>
          <p:nvPr/>
        </p:nvCxnSpPr>
        <p:spPr>
          <a:xfrm flipH="1">
            <a:off x="5879054" y="2882362"/>
            <a:ext cx="674146" cy="79444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FCDE60-1DEA-0448-99AB-F2A3F685867F}"/>
                  </a:ext>
                </a:extLst>
              </p:cNvPr>
              <p:cNvSpPr txBox="1"/>
              <p:nvPr/>
            </p:nvSpPr>
            <p:spPr>
              <a:xfrm>
                <a:off x="457200" y="4282266"/>
                <a:ext cx="82295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Start by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assuming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solidFill>
                      <a:srgbClr val="C00000"/>
                    </a:solidFill>
                  </a:rPr>
                  <a:t>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 i.e., the mean life expectancy of the treatment group is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explained purely by random variation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FCDE60-1DEA-0448-99AB-F2A3F6858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82266"/>
                <a:ext cx="8229599" cy="646331"/>
              </a:xfrm>
              <a:prstGeom prst="rect">
                <a:avLst/>
              </a:prstGeom>
              <a:blipFill>
                <a:blip r:embed="rId7"/>
                <a:stretch>
                  <a:fillRect l="-617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89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Decide whether to reject the null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918C88-273D-364F-9358-4E54A4E684FE}"/>
              </a:ext>
            </a:extLst>
          </p:cNvPr>
          <p:cNvCxnSpPr>
            <a:cxnSpLocks/>
            <a:endCxn id="31" idx="1"/>
          </p:cNvCxnSpPr>
          <p:nvPr/>
        </p:nvCxnSpPr>
        <p:spPr>
          <a:xfrm flipH="1">
            <a:off x="2920062" y="1771317"/>
            <a:ext cx="6018" cy="290425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154091" y="1776233"/>
            <a:ext cx="3187" cy="28993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/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687846" y="2853419"/>
                <a:ext cx="393634" cy="564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846" y="2853419"/>
                <a:ext cx="393634" cy="56483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A3451-35BB-0E49-B93F-2218F8D542C9}"/>
                  </a:ext>
                </a:extLst>
              </p:cNvPr>
              <p:cNvSpPr txBox="1"/>
              <p:nvPr/>
            </p:nvSpPr>
            <p:spPr>
              <a:xfrm>
                <a:off x="1995860" y="2853419"/>
                <a:ext cx="393634" cy="564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A3451-35BB-0E49-B93F-2218F8D5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60" y="2853419"/>
                <a:ext cx="393634" cy="564835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/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91FC8-8C21-794A-91A1-2536DD15677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704174" y="1851790"/>
            <a:ext cx="398795" cy="958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/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/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/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>
            <a:extLst>
              <a:ext uri="{FF2B5EF4-FFF2-40B4-BE49-F238E27FC236}">
                <a16:creationId xmlns:a16="http://schemas.microsoft.com/office/drawing/2014/main" id="{1065E78E-DA27-CC4B-AAC8-BE0A837822BD}"/>
              </a:ext>
            </a:extLst>
          </p:cNvPr>
          <p:cNvSpPr/>
          <p:nvPr/>
        </p:nvSpPr>
        <p:spPr>
          <a:xfrm>
            <a:off x="6168589" y="3681248"/>
            <a:ext cx="408439" cy="201641"/>
          </a:xfrm>
          <a:custGeom>
            <a:avLst/>
            <a:gdLst>
              <a:gd name="connsiteX0" fmla="*/ 30282 w 408439"/>
              <a:gd name="connsiteY0" fmla="*/ 8295 h 201641"/>
              <a:gd name="connsiteX1" fmla="*/ 22908 w 408439"/>
              <a:gd name="connsiteY1" fmla="*/ 45166 h 201641"/>
              <a:gd name="connsiteX2" fmla="*/ 15534 w 408439"/>
              <a:gd name="connsiteY2" fmla="*/ 23043 h 201641"/>
              <a:gd name="connsiteX3" fmla="*/ 22908 w 408439"/>
              <a:gd name="connsiteY3" fmla="*/ 52540 h 201641"/>
              <a:gd name="connsiteX4" fmla="*/ 30282 w 408439"/>
              <a:gd name="connsiteY4" fmla="*/ 59914 h 201641"/>
              <a:gd name="connsiteX5" fmla="*/ 22908 w 408439"/>
              <a:gd name="connsiteY5" fmla="*/ 82037 h 201641"/>
              <a:gd name="connsiteX6" fmla="*/ 37656 w 408439"/>
              <a:gd name="connsiteY6" fmla="*/ 67288 h 201641"/>
              <a:gd name="connsiteX7" fmla="*/ 52405 w 408439"/>
              <a:gd name="connsiteY7" fmla="*/ 23043 h 201641"/>
              <a:gd name="connsiteX8" fmla="*/ 45031 w 408439"/>
              <a:gd name="connsiteY8" fmla="*/ 45166 h 201641"/>
              <a:gd name="connsiteX9" fmla="*/ 22908 w 408439"/>
              <a:gd name="connsiteY9" fmla="*/ 23043 h 201641"/>
              <a:gd name="connsiteX10" fmla="*/ 52405 w 408439"/>
              <a:gd name="connsiteY10" fmla="*/ 52540 h 201641"/>
              <a:gd name="connsiteX11" fmla="*/ 59779 w 408439"/>
              <a:gd name="connsiteY11" fmla="*/ 30417 h 201641"/>
              <a:gd name="connsiteX12" fmla="*/ 52405 w 408439"/>
              <a:gd name="connsiteY12" fmla="*/ 67288 h 201641"/>
              <a:gd name="connsiteX13" fmla="*/ 45031 w 408439"/>
              <a:gd name="connsiteY13" fmla="*/ 89411 h 201641"/>
              <a:gd name="connsiteX14" fmla="*/ 59779 w 408439"/>
              <a:gd name="connsiteY14" fmla="*/ 67288 h 201641"/>
              <a:gd name="connsiteX15" fmla="*/ 67153 w 408439"/>
              <a:gd name="connsiteY15" fmla="*/ 45166 h 201641"/>
              <a:gd name="connsiteX16" fmla="*/ 52405 w 408439"/>
              <a:gd name="connsiteY16" fmla="*/ 104159 h 201641"/>
              <a:gd name="connsiteX17" fmla="*/ 37656 w 408439"/>
              <a:gd name="connsiteY17" fmla="*/ 118908 h 201641"/>
              <a:gd name="connsiteX18" fmla="*/ 45031 w 408439"/>
              <a:gd name="connsiteY18" fmla="*/ 96785 h 201641"/>
              <a:gd name="connsiteX19" fmla="*/ 52405 w 408439"/>
              <a:gd name="connsiteY19" fmla="*/ 67288 h 201641"/>
              <a:gd name="connsiteX20" fmla="*/ 52405 w 408439"/>
              <a:gd name="connsiteY20" fmla="*/ 74663 h 201641"/>
              <a:gd name="connsiteX21" fmla="*/ 37656 w 408439"/>
              <a:gd name="connsiteY21" fmla="*/ 96785 h 201641"/>
              <a:gd name="connsiteX22" fmla="*/ 30282 w 408439"/>
              <a:gd name="connsiteY22" fmla="*/ 74663 h 201641"/>
              <a:gd name="connsiteX23" fmla="*/ 15534 w 408439"/>
              <a:gd name="connsiteY23" fmla="*/ 133656 h 201641"/>
              <a:gd name="connsiteX24" fmla="*/ 22908 w 408439"/>
              <a:gd name="connsiteY24" fmla="*/ 111533 h 201641"/>
              <a:gd name="connsiteX25" fmla="*/ 52405 w 408439"/>
              <a:gd name="connsiteY25" fmla="*/ 141030 h 201641"/>
              <a:gd name="connsiteX26" fmla="*/ 67153 w 408439"/>
              <a:gd name="connsiteY26" fmla="*/ 118908 h 201641"/>
              <a:gd name="connsiteX27" fmla="*/ 74527 w 408439"/>
              <a:gd name="connsiteY27" fmla="*/ 96785 h 201641"/>
              <a:gd name="connsiteX28" fmla="*/ 89276 w 408439"/>
              <a:gd name="connsiteY28" fmla="*/ 74663 h 201641"/>
              <a:gd name="connsiteX29" fmla="*/ 67153 w 408439"/>
              <a:gd name="connsiteY29" fmla="*/ 133656 h 201641"/>
              <a:gd name="connsiteX30" fmla="*/ 59779 w 408439"/>
              <a:gd name="connsiteY30" fmla="*/ 155779 h 201641"/>
              <a:gd name="connsiteX31" fmla="*/ 67153 w 408439"/>
              <a:gd name="connsiteY31" fmla="*/ 52540 h 201641"/>
              <a:gd name="connsiteX32" fmla="*/ 81902 w 408439"/>
              <a:gd name="connsiteY32" fmla="*/ 921 h 201641"/>
              <a:gd name="connsiteX33" fmla="*/ 96650 w 408439"/>
              <a:gd name="connsiteY33" fmla="*/ 67288 h 201641"/>
              <a:gd name="connsiteX34" fmla="*/ 96650 w 408439"/>
              <a:gd name="connsiteY34" fmla="*/ 82037 h 201641"/>
              <a:gd name="connsiteX35" fmla="*/ 104024 w 408439"/>
              <a:gd name="connsiteY35" fmla="*/ 104159 h 201641"/>
              <a:gd name="connsiteX36" fmla="*/ 81902 w 408439"/>
              <a:gd name="connsiteY36" fmla="*/ 177901 h 201641"/>
              <a:gd name="connsiteX37" fmla="*/ 89276 w 408439"/>
              <a:gd name="connsiteY37" fmla="*/ 155779 h 201641"/>
              <a:gd name="connsiteX38" fmla="*/ 104024 w 408439"/>
              <a:gd name="connsiteY38" fmla="*/ 104159 h 201641"/>
              <a:gd name="connsiteX39" fmla="*/ 111398 w 408439"/>
              <a:gd name="connsiteY39" fmla="*/ 133656 h 201641"/>
              <a:gd name="connsiteX40" fmla="*/ 104024 w 408439"/>
              <a:gd name="connsiteY40" fmla="*/ 163153 h 201641"/>
              <a:gd name="connsiteX41" fmla="*/ 96650 w 408439"/>
              <a:gd name="connsiteY41" fmla="*/ 200024 h 201641"/>
              <a:gd name="connsiteX42" fmla="*/ 104024 w 408439"/>
              <a:gd name="connsiteY42" fmla="*/ 177901 h 201641"/>
              <a:gd name="connsiteX43" fmla="*/ 126147 w 408439"/>
              <a:gd name="connsiteY43" fmla="*/ 126282 h 201641"/>
              <a:gd name="connsiteX44" fmla="*/ 140895 w 408439"/>
              <a:gd name="connsiteY44" fmla="*/ 126282 h 201641"/>
              <a:gd name="connsiteX45" fmla="*/ 155643 w 408439"/>
              <a:gd name="connsiteY45" fmla="*/ 104159 h 201641"/>
              <a:gd name="connsiteX46" fmla="*/ 163018 w 408439"/>
              <a:gd name="connsiteY46" fmla="*/ 126282 h 201641"/>
              <a:gd name="connsiteX47" fmla="*/ 155643 w 408439"/>
              <a:gd name="connsiteY47" fmla="*/ 185275 h 201641"/>
              <a:gd name="connsiteX48" fmla="*/ 170392 w 408439"/>
              <a:gd name="connsiteY48" fmla="*/ 141030 h 201641"/>
              <a:gd name="connsiteX49" fmla="*/ 192514 w 408439"/>
              <a:gd name="connsiteY49" fmla="*/ 118908 h 201641"/>
              <a:gd name="connsiteX50" fmla="*/ 185140 w 408439"/>
              <a:gd name="connsiteY50" fmla="*/ 141030 h 201641"/>
              <a:gd name="connsiteX51" fmla="*/ 177766 w 408439"/>
              <a:gd name="connsiteY51" fmla="*/ 104159 h 201641"/>
              <a:gd name="connsiteX52" fmla="*/ 155643 w 408439"/>
              <a:gd name="connsiteY52" fmla="*/ 89411 h 201641"/>
              <a:gd name="connsiteX53" fmla="*/ 140895 w 408439"/>
              <a:gd name="connsiteY53" fmla="*/ 67288 h 201641"/>
              <a:gd name="connsiteX54" fmla="*/ 133521 w 408439"/>
              <a:gd name="connsiteY54" fmla="*/ 89411 h 201641"/>
              <a:gd name="connsiteX55" fmla="*/ 177766 w 408439"/>
              <a:gd name="connsiteY55" fmla="*/ 133656 h 201641"/>
              <a:gd name="connsiteX56" fmla="*/ 185140 w 408439"/>
              <a:gd name="connsiteY56" fmla="*/ 104159 h 201641"/>
              <a:gd name="connsiteX57" fmla="*/ 207263 w 408439"/>
              <a:gd name="connsiteY57" fmla="*/ 118908 h 201641"/>
              <a:gd name="connsiteX58" fmla="*/ 199889 w 408439"/>
              <a:gd name="connsiteY58" fmla="*/ 96785 h 201641"/>
              <a:gd name="connsiteX59" fmla="*/ 192514 w 408439"/>
              <a:gd name="connsiteY59" fmla="*/ 118908 h 201641"/>
              <a:gd name="connsiteX60" fmla="*/ 185140 w 408439"/>
              <a:gd name="connsiteY60" fmla="*/ 148404 h 201641"/>
              <a:gd name="connsiteX61" fmla="*/ 177766 w 408439"/>
              <a:gd name="connsiteY61" fmla="*/ 126282 h 201641"/>
              <a:gd name="connsiteX62" fmla="*/ 185140 w 408439"/>
              <a:gd name="connsiteY62" fmla="*/ 170527 h 201641"/>
              <a:gd name="connsiteX63" fmla="*/ 199889 w 408439"/>
              <a:gd name="connsiteY63" fmla="*/ 185275 h 201641"/>
              <a:gd name="connsiteX64" fmla="*/ 207263 w 408439"/>
              <a:gd name="connsiteY64" fmla="*/ 163153 h 201641"/>
              <a:gd name="connsiteX65" fmla="*/ 192514 w 408439"/>
              <a:gd name="connsiteY65" fmla="*/ 111533 h 201641"/>
              <a:gd name="connsiteX66" fmla="*/ 199889 w 408439"/>
              <a:gd name="connsiteY66" fmla="*/ 133656 h 201641"/>
              <a:gd name="connsiteX67" fmla="*/ 229385 w 408439"/>
              <a:gd name="connsiteY67" fmla="*/ 177901 h 201641"/>
              <a:gd name="connsiteX68" fmla="*/ 222011 w 408439"/>
              <a:gd name="connsiteY68" fmla="*/ 155779 h 201641"/>
              <a:gd name="connsiteX69" fmla="*/ 266256 w 408439"/>
              <a:gd name="connsiteY69" fmla="*/ 170527 h 201641"/>
              <a:gd name="connsiteX70" fmla="*/ 251508 w 408439"/>
              <a:gd name="connsiteY70" fmla="*/ 148404 h 201641"/>
              <a:gd name="connsiteX71" fmla="*/ 229385 w 408439"/>
              <a:gd name="connsiteY71" fmla="*/ 133656 h 201641"/>
              <a:gd name="connsiteX72" fmla="*/ 295753 w 408439"/>
              <a:gd name="connsiteY72" fmla="*/ 155779 h 201641"/>
              <a:gd name="connsiteX73" fmla="*/ 236760 w 408439"/>
              <a:gd name="connsiteY73" fmla="*/ 118908 h 201641"/>
              <a:gd name="connsiteX74" fmla="*/ 258882 w 408439"/>
              <a:gd name="connsiteY74" fmla="*/ 126282 h 201641"/>
              <a:gd name="connsiteX75" fmla="*/ 281005 w 408439"/>
              <a:gd name="connsiteY75" fmla="*/ 118908 h 201641"/>
              <a:gd name="connsiteX76" fmla="*/ 244134 w 408439"/>
              <a:gd name="connsiteY76" fmla="*/ 104159 h 201641"/>
              <a:gd name="connsiteX77" fmla="*/ 199889 w 408439"/>
              <a:gd name="connsiteY77" fmla="*/ 89411 h 201641"/>
              <a:gd name="connsiteX78" fmla="*/ 140895 w 408439"/>
              <a:gd name="connsiteY78" fmla="*/ 74663 h 201641"/>
              <a:gd name="connsiteX79" fmla="*/ 163018 w 408439"/>
              <a:gd name="connsiteY79" fmla="*/ 89411 h 201641"/>
              <a:gd name="connsiteX80" fmla="*/ 222011 w 408439"/>
              <a:gd name="connsiteY80" fmla="*/ 104159 h 201641"/>
              <a:gd name="connsiteX81" fmla="*/ 288379 w 408439"/>
              <a:gd name="connsiteY81" fmla="*/ 118908 h 201641"/>
              <a:gd name="connsiteX82" fmla="*/ 317876 w 408439"/>
              <a:gd name="connsiteY82" fmla="*/ 126282 h 201641"/>
              <a:gd name="connsiteX83" fmla="*/ 339998 w 408439"/>
              <a:gd name="connsiteY83" fmla="*/ 133656 h 201641"/>
              <a:gd name="connsiteX84" fmla="*/ 273631 w 408439"/>
              <a:gd name="connsiteY84" fmla="*/ 126282 h 201641"/>
              <a:gd name="connsiteX85" fmla="*/ 281005 w 408439"/>
              <a:gd name="connsiteY85" fmla="*/ 148404 h 201641"/>
              <a:gd name="connsiteX86" fmla="*/ 207263 w 408439"/>
              <a:gd name="connsiteY86" fmla="*/ 155779 h 201641"/>
              <a:gd name="connsiteX87" fmla="*/ 229385 w 408439"/>
              <a:gd name="connsiteY87" fmla="*/ 163153 h 201641"/>
              <a:gd name="connsiteX88" fmla="*/ 258882 w 408439"/>
              <a:gd name="connsiteY88" fmla="*/ 170527 h 201641"/>
              <a:gd name="connsiteX89" fmla="*/ 303127 w 408439"/>
              <a:gd name="connsiteY89" fmla="*/ 163153 h 201641"/>
              <a:gd name="connsiteX90" fmla="*/ 317876 w 408439"/>
              <a:gd name="connsiteY90" fmla="*/ 177901 h 201641"/>
              <a:gd name="connsiteX91" fmla="*/ 354747 w 408439"/>
              <a:gd name="connsiteY91" fmla="*/ 185275 h 201641"/>
              <a:gd name="connsiteX92" fmla="*/ 384243 w 408439"/>
              <a:gd name="connsiteY92" fmla="*/ 177901 h 201641"/>
              <a:gd name="connsiteX93" fmla="*/ 362121 w 408439"/>
              <a:gd name="connsiteY93" fmla="*/ 170527 h 201641"/>
              <a:gd name="connsiteX94" fmla="*/ 339998 w 408439"/>
              <a:gd name="connsiteY94" fmla="*/ 148404 h 201641"/>
              <a:gd name="connsiteX95" fmla="*/ 310502 w 408439"/>
              <a:gd name="connsiteY95" fmla="*/ 155779 h 201641"/>
              <a:gd name="connsiteX96" fmla="*/ 347373 w 408439"/>
              <a:gd name="connsiteY96" fmla="*/ 163153 h 201641"/>
              <a:gd name="connsiteX97" fmla="*/ 391618 w 408439"/>
              <a:gd name="connsiteY97" fmla="*/ 170527 h 201641"/>
              <a:gd name="connsiteX98" fmla="*/ 376869 w 408439"/>
              <a:gd name="connsiteY98" fmla="*/ 155779 h 201641"/>
              <a:gd name="connsiteX99" fmla="*/ 406366 w 408439"/>
              <a:gd name="connsiteY99" fmla="*/ 163153 h 201641"/>
              <a:gd name="connsiteX100" fmla="*/ 281005 w 408439"/>
              <a:gd name="connsiteY100" fmla="*/ 155779 h 201641"/>
              <a:gd name="connsiteX101" fmla="*/ 96650 w 408439"/>
              <a:gd name="connsiteY101" fmla="*/ 163153 h 201641"/>
              <a:gd name="connsiteX102" fmla="*/ 126147 w 408439"/>
              <a:gd name="connsiteY102" fmla="*/ 170527 h 201641"/>
              <a:gd name="connsiteX103" fmla="*/ 30282 w 408439"/>
              <a:gd name="connsiteY103" fmla="*/ 177901 h 201641"/>
              <a:gd name="connsiteX104" fmla="*/ 8160 w 408439"/>
              <a:gd name="connsiteY104" fmla="*/ 170527 h 201641"/>
              <a:gd name="connsiteX105" fmla="*/ 785 w 408439"/>
              <a:gd name="connsiteY105" fmla="*/ 148404 h 201641"/>
              <a:gd name="connsiteX106" fmla="*/ 8160 w 408439"/>
              <a:gd name="connsiteY106" fmla="*/ 37792 h 201641"/>
              <a:gd name="connsiteX107" fmla="*/ 15534 w 408439"/>
              <a:gd name="connsiteY107" fmla="*/ 30417 h 201641"/>
              <a:gd name="connsiteX108" fmla="*/ 59779 w 408439"/>
              <a:gd name="connsiteY108" fmla="*/ 45166 h 201641"/>
              <a:gd name="connsiteX109" fmla="*/ 81902 w 408439"/>
              <a:gd name="connsiteY109" fmla="*/ 59914 h 201641"/>
              <a:gd name="connsiteX110" fmla="*/ 67153 w 408439"/>
              <a:gd name="connsiteY110" fmla="*/ 45166 h 2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08439" h="201641">
                <a:moveTo>
                  <a:pt x="30282" y="8295"/>
                </a:moveTo>
                <a:cubicBezTo>
                  <a:pt x="27824" y="20585"/>
                  <a:pt x="31771" y="36303"/>
                  <a:pt x="22908" y="45166"/>
                </a:cubicBezTo>
                <a:cubicBezTo>
                  <a:pt x="17412" y="50662"/>
                  <a:pt x="15534" y="15270"/>
                  <a:pt x="15534" y="23043"/>
                </a:cubicBezTo>
                <a:cubicBezTo>
                  <a:pt x="15534" y="33178"/>
                  <a:pt x="20450" y="42708"/>
                  <a:pt x="22908" y="52540"/>
                </a:cubicBezTo>
                <a:cubicBezTo>
                  <a:pt x="41196" y="25107"/>
                  <a:pt x="42186" y="18248"/>
                  <a:pt x="30282" y="59914"/>
                </a:cubicBezTo>
                <a:cubicBezTo>
                  <a:pt x="28147" y="67388"/>
                  <a:pt x="17412" y="76541"/>
                  <a:pt x="22908" y="82037"/>
                </a:cubicBezTo>
                <a:lnTo>
                  <a:pt x="37656" y="67288"/>
                </a:lnTo>
                <a:lnTo>
                  <a:pt x="52405" y="23043"/>
                </a:lnTo>
                <a:lnTo>
                  <a:pt x="45031" y="45166"/>
                </a:lnTo>
                <a:cubicBezTo>
                  <a:pt x="27824" y="-6453"/>
                  <a:pt x="35198" y="-13827"/>
                  <a:pt x="22908" y="23043"/>
                </a:cubicBezTo>
                <a:cubicBezTo>
                  <a:pt x="32740" y="32875"/>
                  <a:pt x="48008" y="65732"/>
                  <a:pt x="52405" y="52540"/>
                </a:cubicBezTo>
                <a:cubicBezTo>
                  <a:pt x="54863" y="45166"/>
                  <a:pt x="59779" y="22644"/>
                  <a:pt x="59779" y="30417"/>
                </a:cubicBezTo>
                <a:cubicBezTo>
                  <a:pt x="59779" y="42951"/>
                  <a:pt x="55445" y="55128"/>
                  <a:pt x="52405" y="67288"/>
                </a:cubicBezTo>
                <a:cubicBezTo>
                  <a:pt x="50520" y="74829"/>
                  <a:pt x="37258" y="89411"/>
                  <a:pt x="45031" y="89411"/>
                </a:cubicBezTo>
                <a:cubicBezTo>
                  <a:pt x="53894" y="89411"/>
                  <a:pt x="55816" y="75215"/>
                  <a:pt x="59779" y="67288"/>
                </a:cubicBezTo>
                <a:cubicBezTo>
                  <a:pt x="63255" y="60336"/>
                  <a:pt x="67153" y="37393"/>
                  <a:pt x="67153" y="45166"/>
                </a:cubicBezTo>
                <a:cubicBezTo>
                  <a:pt x="67153" y="50453"/>
                  <a:pt x="58224" y="94461"/>
                  <a:pt x="52405" y="104159"/>
                </a:cubicBezTo>
                <a:cubicBezTo>
                  <a:pt x="48828" y="110121"/>
                  <a:pt x="42572" y="113992"/>
                  <a:pt x="37656" y="118908"/>
                </a:cubicBezTo>
                <a:cubicBezTo>
                  <a:pt x="40114" y="111534"/>
                  <a:pt x="42895" y="104259"/>
                  <a:pt x="45031" y="96785"/>
                </a:cubicBezTo>
                <a:cubicBezTo>
                  <a:pt x="47815" y="87040"/>
                  <a:pt x="48846" y="76778"/>
                  <a:pt x="52405" y="67288"/>
                </a:cubicBezTo>
                <a:cubicBezTo>
                  <a:pt x="64135" y="36007"/>
                  <a:pt x="81998" y="15478"/>
                  <a:pt x="52405" y="74663"/>
                </a:cubicBezTo>
                <a:cubicBezTo>
                  <a:pt x="48441" y="82590"/>
                  <a:pt x="42572" y="89411"/>
                  <a:pt x="37656" y="96785"/>
                </a:cubicBezTo>
                <a:cubicBezTo>
                  <a:pt x="35198" y="89411"/>
                  <a:pt x="34281" y="67998"/>
                  <a:pt x="30282" y="74663"/>
                </a:cubicBezTo>
                <a:cubicBezTo>
                  <a:pt x="19854" y="92044"/>
                  <a:pt x="9124" y="152885"/>
                  <a:pt x="15534" y="133656"/>
                </a:cubicBezTo>
                <a:lnTo>
                  <a:pt x="22908" y="111533"/>
                </a:lnTo>
                <a:cubicBezTo>
                  <a:pt x="36469" y="152218"/>
                  <a:pt x="28177" y="171315"/>
                  <a:pt x="52405" y="141030"/>
                </a:cubicBezTo>
                <a:cubicBezTo>
                  <a:pt x="57941" y="134110"/>
                  <a:pt x="62237" y="126282"/>
                  <a:pt x="67153" y="118908"/>
                </a:cubicBezTo>
                <a:cubicBezTo>
                  <a:pt x="69611" y="111534"/>
                  <a:pt x="71051" y="103738"/>
                  <a:pt x="74527" y="96785"/>
                </a:cubicBezTo>
                <a:cubicBezTo>
                  <a:pt x="78491" y="88858"/>
                  <a:pt x="92079" y="66255"/>
                  <a:pt x="89276" y="74663"/>
                </a:cubicBezTo>
                <a:cubicBezTo>
                  <a:pt x="72536" y="124882"/>
                  <a:pt x="93610" y="63105"/>
                  <a:pt x="67153" y="133656"/>
                </a:cubicBezTo>
                <a:cubicBezTo>
                  <a:pt x="64424" y="140934"/>
                  <a:pt x="62237" y="148405"/>
                  <a:pt x="59779" y="155779"/>
                </a:cubicBezTo>
                <a:cubicBezTo>
                  <a:pt x="62237" y="121366"/>
                  <a:pt x="63343" y="86830"/>
                  <a:pt x="67153" y="52540"/>
                </a:cubicBezTo>
                <a:cubicBezTo>
                  <a:pt x="68697" y="38645"/>
                  <a:pt x="77239" y="14908"/>
                  <a:pt x="81902" y="921"/>
                </a:cubicBezTo>
                <a:cubicBezTo>
                  <a:pt x="84746" y="12298"/>
                  <a:pt x="96650" y="57925"/>
                  <a:pt x="96650" y="67288"/>
                </a:cubicBezTo>
                <a:cubicBezTo>
                  <a:pt x="96650" y="85086"/>
                  <a:pt x="79794" y="132605"/>
                  <a:pt x="96650" y="82037"/>
                </a:cubicBezTo>
                <a:cubicBezTo>
                  <a:pt x="99108" y="89411"/>
                  <a:pt x="104024" y="96386"/>
                  <a:pt x="104024" y="104159"/>
                </a:cubicBezTo>
                <a:cubicBezTo>
                  <a:pt x="104024" y="115304"/>
                  <a:pt x="82760" y="175326"/>
                  <a:pt x="81902" y="177901"/>
                </a:cubicBezTo>
                <a:lnTo>
                  <a:pt x="89276" y="155779"/>
                </a:lnTo>
                <a:cubicBezTo>
                  <a:pt x="99854" y="124044"/>
                  <a:pt x="94766" y="141193"/>
                  <a:pt x="104024" y="104159"/>
                </a:cubicBezTo>
                <a:cubicBezTo>
                  <a:pt x="106482" y="113991"/>
                  <a:pt x="111398" y="123521"/>
                  <a:pt x="111398" y="133656"/>
                </a:cubicBezTo>
                <a:cubicBezTo>
                  <a:pt x="111398" y="143791"/>
                  <a:pt x="106223" y="153259"/>
                  <a:pt x="104024" y="163153"/>
                </a:cubicBezTo>
                <a:cubicBezTo>
                  <a:pt x="101305" y="175388"/>
                  <a:pt x="96650" y="187490"/>
                  <a:pt x="96650" y="200024"/>
                </a:cubicBezTo>
                <a:cubicBezTo>
                  <a:pt x="96650" y="207797"/>
                  <a:pt x="102139" y="185442"/>
                  <a:pt x="104024" y="177901"/>
                </a:cubicBezTo>
                <a:cubicBezTo>
                  <a:pt x="115674" y="131300"/>
                  <a:pt x="100920" y="151508"/>
                  <a:pt x="126147" y="126282"/>
                </a:cubicBezTo>
                <a:cubicBezTo>
                  <a:pt x="137945" y="161677"/>
                  <a:pt x="129097" y="149879"/>
                  <a:pt x="140895" y="126282"/>
                </a:cubicBezTo>
                <a:cubicBezTo>
                  <a:pt x="144858" y="118355"/>
                  <a:pt x="150727" y="111533"/>
                  <a:pt x="155643" y="104159"/>
                </a:cubicBezTo>
                <a:lnTo>
                  <a:pt x="163018" y="126282"/>
                </a:lnTo>
                <a:cubicBezTo>
                  <a:pt x="160560" y="145946"/>
                  <a:pt x="146780" y="167550"/>
                  <a:pt x="155643" y="185275"/>
                </a:cubicBezTo>
                <a:cubicBezTo>
                  <a:pt x="162595" y="199180"/>
                  <a:pt x="170392" y="141030"/>
                  <a:pt x="170392" y="141030"/>
                </a:cubicBezTo>
                <a:cubicBezTo>
                  <a:pt x="182682" y="177901"/>
                  <a:pt x="175308" y="170528"/>
                  <a:pt x="192514" y="118908"/>
                </a:cubicBezTo>
                <a:lnTo>
                  <a:pt x="185140" y="141030"/>
                </a:lnTo>
                <a:cubicBezTo>
                  <a:pt x="182682" y="128740"/>
                  <a:pt x="183985" y="115041"/>
                  <a:pt x="177766" y="104159"/>
                </a:cubicBezTo>
                <a:cubicBezTo>
                  <a:pt x="173369" y="96464"/>
                  <a:pt x="161910" y="95678"/>
                  <a:pt x="155643" y="89411"/>
                </a:cubicBezTo>
                <a:cubicBezTo>
                  <a:pt x="149376" y="83144"/>
                  <a:pt x="145811" y="74662"/>
                  <a:pt x="140895" y="67288"/>
                </a:cubicBezTo>
                <a:cubicBezTo>
                  <a:pt x="138437" y="74662"/>
                  <a:pt x="129746" y="82616"/>
                  <a:pt x="133521" y="89411"/>
                </a:cubicBezTo>
                <a:cubicBezTo>
                  <a:pt x="143650" y="107644"/>
                  <a:pt x="177766" y="133656"/>
                  <a:pt x="177766" y="133656"/>
                </a:cubicBezTo>
                <a:cubicBezTo>
                  <a:pt x="180224" y="123824"/>
                  <a:pt x="176075" y="108691"/>
                  <a:pt x="185140" y="104159"/>
                </a:cubicBezTo>
                <a:cubicBezTo>
                  <a:pt x="193067" y="100195"/>
                  <a:pt x="210066" y="127316"/>
                  <a:pt x="207263" y="118908"/>
                </a:cubicBezTo>
                <a:lnTo>
                  <a:pt x="199889" y="96785"/>
                </a:lnTo>
                <a:cubicBezTo>
                  <a:pt x="197431" y="104159"/>
                  <a:pt x="194650" y="111434"/>
                  <a:pt x="192514" y="118908"/>
                </a:cubicBezTo>
                <a:cubicBezTo>
                  <a:pt x="189730" y="128653"/>
                  <a:pt x="194205" y="143872"/>
                  <a:pt x="185140" y="148404"/>
                </a:cubicBezTo>
                <a:cubicBezTo>
                  <a:pt x="178188" y="151880"/>
                  <a:pt x="180224" y="133656"/>
                  <a:pt x="177766" y="126282"/>
                </a:cubicBezTo>
                <a:cubicBezTo>
                  <a:pt x="180224" y="141030"/>
                  <a:pt x="179890" y="156527"/>
                  <a:pt x="185140" y="170527"/>
                </a:cubicBezTo>
                <a:cubicBezTo>
                  <a:pt x="187581" y="177037"/>
                  <a:pt x="193293" y="187473"/>
                  <a:pt x="199889" y="185275"/>
                </a:cubicBezTo>
                <a:cubicBezTo>
                  <a:pt x="207263" y="182817"/>
                  <a:pt x="204805" y="170527"/>
                  <a:pt x="207263" y="163153"/>
                </a:cubicBezTo>
                <a:cubicBezTo>
                  <a:pt x="203787" y="152723"/>
                  <a:pt x="192514" y="120788"/>
                  <a:pt x="192514" y="111533"/>
                </a:cubicBezTo>
                <a:cubicBezTo>
                  <a:pt x="192514" y="103760"/>
                  <a:pt x="196114" y="126861"/>
                  <a:pt x="199889" y="133656"/>
                </a:cubicBezTo>
                <a:cubicBezTo>
                  <a:pt x="208497" y="149151"/>
                  <a:pt x="234990" y="194717"/>
                  <a:pt x="229385" y="177901"/>
                </a:cubicBezTo>
                <a:cubicBezTo>
                  <a:pt x="226927" y="170527"/>
                  <a:pt x="214389" y="157303"/>
                  <a:pt x="222011" y="155779"/>
                </a:cubicBezTo>
                <a:cubicBezTo>
                  <a:pt x="237255" y="152730"/>
                  <a:pt x="266256" y="170527"/>
                  <a:pt x="266256" y="170527"/>
                </a:cubicBezTo>
                <a:cubicBezTo>
                  <a:pt x="261340" y="163153"/>
                  <a:pt x="257775" y="154671"/>
                  <a:pt x="251508" y="148404"/>
                </a:cubicBezTo>
                <a:cubicBezTo>
                  <a:pt x="245241" y="142137"/>
                  <a:pt x="220643" y="132199"/>
                  <a:pt x="229385" y="133656"/>
                </a:cubicBezTo>
                <a:cubicBezTo>
                  <a:pt x="252387" y="137490"/>
                  <a:pt x="295753" y="155779"/>
                  <a:pt x="295753" y="155779"/>
                </a:cubicBezTo>
                <a:cubicBezTo>
                  <a:pt x="272382" y="120721"/>
                  <a:pt x="289413" y="136458"/>
                  <a:pt x="236760" y="118908"/>
                </a:cubicBezTo>
                <a:lnTo>
                  <a:pt x="258882" y="126282"/>
                </a:lnTo>
                <a:cubicBezTo>
                  <a:pt x="266256" y="123824"/>
                  <a:pt x="285317" y="125376"/>
                  <a:pt x="281005" y="118908"/>
                </a:cubicBezTo>
                <a:cubicBezTo>
                  <a:pt x="273663" y="107894"/>
                  <a:pt x="256574" y="108683"/>
                  <a:pt x="244134" y="104159"/>
                </a:cubicBezTo>
                <a:cubicBezTo>
                  <a:pt x="229524" y="98846"/>
                  <a:pt x="214837" y="93682"/>
                  <a:pt x="199889" y="89411"/>
                </a:cubicBezTo>
                <a:cubicBezTo>
                  <a:pt x="180399" y="83843"/>
                  <a:pt x="140895" y="74663"/>
                  <a:pt x="140895" y="74663"/>
                </a:cubicBezTo>
                <a:cubicBezTo>
                  <a:pt x="148269" y="79579"/>
                  <a:pt x="154689" y="86382"/>
                  <a:pt x="163018" y="89411"/>
                </a:cubicBezTo>
                <a:cubicBezTo>
                  <a:pt x="182067" y="96338"/>
                  <a:pt x="202347" y="99243"/>
                  <a:pt x="222011" y="104159"/>
                </a:cubicBezTo>
                <a:cubicBezTo>
                  <a:pt x="293941" y="122141"/>
                  <a:pt x="204131" y="100186"/>
                  <a:pt x="288379" y="118908"/>
                </a:cubicBezTo>
                <a:cubicBezTo>
                  <a:pt x="298273" y="121107"/>
                  <a:pt x="308131" y="123498"/>
                  <a:pt x="317876" y="126282"/>
                </a:cubicBezTo>
                <a:cubicBezTo>
                  <a:pt x="325350" y="128417"/>
                  <a:pt x="347771" y="133656"/>
                  <a:pt x="339998" y="133656"/>
                </a:cubicBezTo>
                <a:cubicBezTo>
                  <a:pt x="317740" y="133656"/>
                  <a:pt x="295753" y="128740"/>
                  <a:pt x="273631" y="126282"/>
                </a:cubicBezTo>
                <a:lnTo>
                  <a:pt x="281005" y="148404"/>
                </a:lnTo>
                <a:cubicBezTo>
                  <a:pt x="256424" y="150862"/>
                  <a:pt x="231016" y="148992"/>
                  <a:pt x="207263" y="155779"/>
                </a:cubicBezTo>
                <a:cubicBezTo>
                  <a:pt x="199789" y="157914"/>
                  <a:pt x="221911" y="161018"/>
                  <a:pt x="229385" y="163153"/>
                </a:cubicBezTo>
                <a:cubicBezTo>
                  <a:pt x="239130" y="165937"/>
                  <a:pt x="249050" y="168069"/>
                  <a:pt x="258882" y="170527"/>
                </a:cubicBezTo>
                <a:cubicBezTo>
                  <a:pt x="273630" y="168069"/>
                  <a:pt x="288291" y="161299"/>
                  <a:pt x="303127" y="163153"/>
                </a:cubicBezTo>
                <a:cubicBezTo>
                  <a:pt x="310026" y="164015"/>
                  <a:pt x="311486" y="175162"/>
                  <a:pt x="317876" y="177901"/>
                </a:cubicBezTo>
                <a:cubicBezTo>
                  <a:pt x="329396" y="182838"/>
                  <a:pt x="342457" y="182817"/>
                  <a:pt x="354747" y="185275"/>
                </a:cubicBezTo>
                <a:cubicBezTo>
                  <a:pt x="364579" y="182817"/>
                  <a:pt x="379711" y="186966"/>
                  <a:pt x="384243" y="177901"/>
                </a:cubicBezTo>
                <a:cubicBezTo>
                  <a:pt x="387719" y="170949"/>
                  <a:pt x="368588" y="174839"/>
                  <a:pt x="362121" y="170527"/>
                </a:cubicBezTo>
                <a:cubicBezTo>
                  <a:pt x="353444" y="164742"/>
                  <a:pt x="339998" y="148404"/>
                  <a:pt x="339998" y="148404"/>
                </a:cubicBezTo>
                <a:cubicBezTo>
                  <a:pt x="330166" y="150862"/>
                  <a:pt x="305969" y="146714"/>
                  <a:pt x="310502" y="155779"/>
                </a:cubicBezTo>
                <a:cubicBezTo>
                  <a:pt x="316108" y="166989"/>
                  <a:pt x="335041" y="160911"/>
                  <a:pt x="347373" y="163153"/>
                </a:cubicBezTo>
                <a:cubicBezTo>
                  <a:pt x="362084" y="165828"/>
                  <a:pt x="376870" y="168069"/>
                  <a:pt x="391618" y="170527"/>
                </a:cubicBezTo>
                <a:cubicBezTo>
                  <a:pt x="386702" y="165611"/>
                  <a:pt x="370124" y="154093"/>
                  <a:pt x="376869" y="155779"/>
                </a:cubicBezTo>
                <a:cubicBezTo>
                  <a:pt x="386701" y="158237"/>
                  <a:pt x="416501" y="163153"/>
                  <a:pt x="406366" y="163153"/>
                </a:cubicBezTo>
                <a:cubicBezTo>
                  <a:pt x="364507" y="163153"/>
                  <a:pt x="322792" y="158237"/>
                  <a:pt x="281005" y="155779"/>
                </a:cubicBezTo>
                <a:cubicBezTo>
                  <a:pt x="219553" y="158237"/>
                  <a:pt x="157874" y="157322"/>
                  <a:pt x="96650" y="163153"/>
                </a:cubicBezTo>
                <a:cubicBezTo>
                  <a:pt x="86561" y="164114"/>
                  <a:pt x="136041" y="168328"/>
                  <a:pt x="126147" y="170527"/>
                </a:cubicBezTo>
                <a:cubicBezTo>
                  <a:pt x="94861" y="177479"/>
                  <a:pt x="62237" y="175443"/>
                  <a:pt x="30282" y="177901"/>
                </a:cubicBezTo>
                <a:cubicBezTo>
                  <a:pt x="22908" y="175443"/>
                  <a:pt x="13656" y="176023"/>
                  <a:pt x="8160" y="170527"/>
                </a:cubicBezTo>
                <a:cubicBezTo>
                  <a:pt x="2663" y="165030"/>
                  <a:pt x="785" y="156177"/>
                  <a:pt x="785" y="148404"/>
                </a:cubicBezTo>
                <a:cubicBezTo>
                  <a:pt x="785" y="111451"/>
                  <a:pt x="5702" y="74663"/>
                  <a:pt x="8160" y="37792"/>
                </a:cubicBezTo>
                <a:cubicBezTo>
                  <a:pt x="-5941" y="-4507"/>
                  <a:pt x="-663" y="22319"/>
                  <a:pt x="15534" y="30417"/>
                </a:cubicBezTo>
                <a:cubicBezTo>
                  <a:pt x="29439" y="37369"/>
                  <a:pt x="46844" y="36543"/>
                  <a:pt x="59779" y="45166"/>
                </a:cubicBezTo>
                <a:cubicBezTo>
                  <a:pt x="67153" y="50082"/>
                  <a:pt x="73039" y="59914"/>
                  <a:pt x="81902" y="59914"/>
                </a:cubicBezTo>
                <a:cubicBezTo>
                  <a:pt x="88855" y="59914"/>
                  <a:pt x="67153" y="45166"/>
                  <a:pt x="67153" y="451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48400" y="3135837"/>
            <a:ext cx="439446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E099A012-A374-3C4A-88D1-B7CD5EF587F0}"/>
              </a:ext>
            </a:extLst>
          </p:cNvPr>
          <p:cNvSpPr/>
          <p:nvPr/>
        </p:nvSpPr>
        <p:spPr>
          <a:xfrm flipH="1">
            <a:off x="2495243" y="3661699"/>
            <a:ext cx="408439" cy="201641"/>
          </a:xfrm>
          <a:custGeom>
            <a:avLst/>
            <a:gdLst>
              <a:gd name="connsiteX0" fmla="*/ 30282 w 408439"/>
              <a:gd name="connsiteY0" fmla="*/ 8295 h 201641"/>
              <a:gd name="connsiteX1" fmla="*/ 22908 w 408439"/>
              <a:gd name="connsiteY1" fmla="*/ 45166 h 201641"/>
              <a:gd name="connsiteX2" fmla="*/ 15534 w 408439"/>
              <a:gd name="connsiteY2" fmla="*/ 23043 h 201641"/>
              <a:gd name="connsiteX3" fmla="*/ 22908 w 408439"/>
              <a:gd name="connsiteY3" fmla="*/ 52540 h 201641"/>
              <a:gd name="connsiteX4" fmla="*/ 30282 w 408439"/>
              <a:gd name="connsiteY4" fmla="*/ 59914 h 201641"/>
              <a:gd name="connsiteX5" fmla="*/ 22908 w 408439"/>
              <a:gd name="connsiteY5" fmla="*/ 82037 h 201641"/>
              <a:gd name="connsiteX6" fmla="*/ 37656 w 408439"/>
              <a:gd name="connsiteY6" fmla="*/ 67288 h 201641"/>
              <a:gd name="connsiteX7" fmla="*/ 52405 w 408439"/>
              <a:gd name="connsiteY7" fmla="*/ 23043 h 201641"/>
              <a:gd name="connsiteX8" fmla="*/ 45031 w 408439"/>
              <a:gd name="connsiteY8" fmla="*/ 45166 h 201641"/>
              <a:gd name="connsiteX9" fmla="*/ 22908 w 408439"/>
              <a:gd name="connsiteY9" fmla="*/ 23043 h 201641"/>
              <a:gd name="connsiteX10" fmla="*/ 52405 w 408439"/>
              <a:gd name="connsiteY10" fmla="*/ 52540 h 201641"/>
              <a:gd name="connsiteX11" fmla="*/ 59779 w 408439"/>
              <a:gd name="connsiteY11" fmla="*/ 30417 h 201641"/>
              <a:gd name="connsiteX12" fmla="*/ 52405 w 408439"/>
              <a:gd name="connsiteY12" fmla="*/ 67288 h 201641"/>
              <a:gd name="connsiteX13" fmla="*/ 45031 w 408439"/>
              <a:gd name="connsiteY13" fmla="*/ 89411 h 201641"/>
              <a:gd name="connsiteX14" fmla="*/ 59779 w 408439"/>
              <a:gd name="connsiteY14" fmla="*/ 67288 h 201641"/>
              <a:gd name="connsiteX15" fmla="*/ 67153 w 408439"/>
              <a:gd name="connsiteY15" fmla="*/ 45166 h 201641"/>
              <a:gd name="connsiteX16" fmla="*/ 52405 w 408439"/>
              <a:gd name="connsiteY16" fmla="*/ 104159 h 201641"/>
              <a:gd name="connsiteX17" fmla="*/ 37656 w 408439"/>
              <a:gd name="connsiteY17" fmla="*/ 118908 h 201641"/>
              <a:gd name="connsiteX18" fmla="*/ 45031 w 408439"/>
              <a:gd name="connsiteY18" fmla="*/ 96785 h 201641"/>
              <a:gd name="connsiteX19" fmla="*/ 52405 w 408439"/>
              <a:gd name="connsiteY19" fmla="*/ 67288 h 201641"/>
              <a:gd name="connsiteX20" fmla="*/ 52405 w 408439"/>
              <a:gd name="connsiteY20" fmla="*/ 74663 h 201641"/>
              <a:gd name="connsiteX21" fmla="*/ 37656 w 408439"/>
              <a:gd name="connsiteY21" fmla="*/ 96785 h 201641"/>
              <a:gd name="connsiteX22" fmla="*/ 30282 w 408439"/>
              <a:gd name="connsiteY22" fmla="*/ 74663 h 201641"/>
              <a:gd name="connsiteX23" fmla="*/ 15534 w 408439"/>
              <a:gd name="connsiteY23" fmla="*/ 133656 h 201641"/>
              <a:gd name="connsiteX24" fmla="*/ 22908 w 408439"/>
              <a:gd name="connsiteY24" fmla="*/ 111533 h 201641"/>
              <a:gd name="connsiteX25" fmla="*/ 52405 w 408439"/>
              <a:gd name="connsiteY25" fmla="*/ 141030 h 201641"/>
              <a:gd name="connsiteX26" fmla="*/ 67153 w 408439"/>
              <a:gd name="connsiteY26" fmla="*/ 118908 h 201641"/>
              <a:gd name="connsiteX27" fmla="*/ 74527 w 408439"/>
              <a:gd name="connsiteY27" fmla="*/ 96785 h 201641"/>
              <a:gd name="connsiteX28" fmla="*/ 89276 w 408439"/>
              <a:gd name="connsiteY28" fmla="*/ 74663 h 201641"/>
              <a:gd name="connsiteX29" fmla="*/ 67153 w 408439"/>
              <a:gd name="connsiteY29" fmla="*/ 133656 h 201641"/>
              <a:gd name="connsiteX30" fmla="*/ 59779 w 408439"/>
              <a:gd name="connsiteY30" fmla="*/ 155779 h 201641"/>
              <a:gd name="connsiteX31" fmla="*/ 67153 w 408439"/>
              <a:gd name="connsiteY31" fmla="*/ 52540 h 201641"/>
              <a:gd name="connsiteX32" fmla="*/ 81902 w 408439"/>
              <a:gd name="connsiteY32" fmla="*/ 921 h 201641"/>
              <a:gd name="connsiteX33" fmla="*/ 96650 w 408439"/>
              <a:gd name="connsiteY33" fmla="*/ 67288 h 201641"/>
              <a:gd name="connsiteX34" fmla="*/ 96650 w 408439"/>
              <a:gd name="connsiteY34" fmla="*/ 82037 h 201641"/>
              <a:gd name="connsiteX35" fmla="*/ 104024 w 408439"/>
              <a:gd name="connsiteY35" fmla="*/ 104159 h 201641"/>
              <a:gd name="connsiteX36" fmla="*/ 81902 w 408439"/>
              <a:gd name="connsiteY36" fmla="*/ 177901 h 201641"/>
              <a:gd name="connsiteX37" fmla="*/ 89276 w 408439"/>
              <a:gd name="connsiteY37" fmla="*/ 155779 h 201641"/>
              <a:gd name="connsiteX38" fmla="*/ 104024 w 408439"/>
              <a:gd name="connsiteY38" fmla="*/ 104159 h 201641"/>
              <a:gd name="connsiteX39" fmla="*/ 111398 w 408439"/>
              <a:gd name="connsiteY39" fmla="*/ 133656 h 201641"/>
              <a:gd name="connsiteX40" fmla="*/ 104024 w 408439"/>
              <a:gd name="connsiteY40" fmla="*/ 163153 h 201641"/>
              <a:gd name="connsiteX41" fmla="*/ 96650 w 408439"/>
              <a:gd name="connsiteY41" fmla="*/ 200024 h 201641"/>
              <a:gd name="connsiteX42" fmla="*/ 104024 w 408439"/>
              <a:gd name="connsiteY42" fmla="*/ 177901 h 201641"/>
              <a:gd name="connsiteX43" fmla="*/ 126147 w 408439"/>
              <a:gd name="connsiteY43" fmla="*/ 126282 h 201641"/>
              <a:gd name="connsiteX44" fmla="*/ 140895 w 408439"/>
              <a:gd name="connsiteY44" fmla="*/ 126282 h 201641"/>
              <a:gd name="connsiteX45" fmla="*/ 155643 w 408439"/>
              <a:gd name="connsiteY45" fmla="*/ 104159 h 201641"/>
              <a:gd name="connsiteX46" fmla="*/ 163018 w 408439"/>
              <a:gd name="connsiteY46" fmla="*/ 126282 h 201641"/>
              <a:gd name="connsiteX47" fmla="*/ 155643 w 408439"/>
              <a:gd name="connsiteY47" fmla="*/ 185275 h 201641"/>
              <a:gd name="connsiteX48" fmla="*/ 170392 w 408439"/>
              <a:gd name="connsiteY48" fmla="*/ 141030 h 201641"/>
              <a:gd name="connsiteX49" fmla="*/ 192514 w 408439"/>
              <a:gd name="connsiteY49" fmla="*/ 118908 h 201641"/>
              <a:gd name="connsiteX50" fmla="*/ 185140 w 408439"/>
              <a:gd name="connsiteY50" fmla="*/ 141030 h 201641"/>
              <a:gd name="connsiteX51" fmla="*/ 177766 w 408439"/>
              <a:gd name="connsiteY51" fmla="*/ 104159 h 201641"/>
              <a:gd name="connsiteX52" fmla="*/ 155643 w 408439"/>
              <a:gd name="connsiteY52" fmla="*/ 89411 h 201641"/>
              <a:gd name="connsiteX53" fmla="*/ 140895 w 408439"/>
              <a:gd name="connsiteY53" fmla="*/ 67288 h 201641"/>
              <a:gd name="connsiteX54" fmla="*/ 133521 w 408439"/>
              <a:gd name="connsiteY54" fmla="*/ 89411 h 201641"/>
              <a:gd name="connsiteX55" fmla="*/ 177766 w 408439"/>
              <a:gd name="connsiteY55" fmla="*/ 133656 h 201641"/>
              <a:gd name="connsiteX56" fmla="*/ 185140 w 408439"/>
              <a:gd name="connsiteY56" fmla="*/ 104159 h 201641"/>
              <a:gd name="connsiteX57" fmla="*/ 207263 w 408439"/>
              <a:gd name="connsiteY57" fmla="*/ 118908 h 201641"/>
              <a:gd name="connsiteX58" fmla="*/ 199889 w 408439"/>
              <a:gd name="connsiteY58" fmla="*/ 96785 h 201641"/>
              <a:gd name="connsiteX59" fmla="*/ 192514 w 408439"/>
              <a:gd name="connsiteY59" fmla="*/ 118908 h 201641"/>
              <a:gd name="connsiteX60" fmla="*/ 185140 w 408439"/>
              <a:gd name="connsiteY60" fmla="*/ 148404 h 201641"/>
              <a:gd name="connsiteX61" fmla="*/ 177766 w 408439"/>
              <a:gd name="connsiteY61" fmla="*/ 126282 h 201641"/>
              <a:gd name="connsiteX62" fmla="*/ 185140 w 408439"/>
              <a:gd name="connsiteY62" fmla="*/ 170527 h 201641"/>
              <a:gd name="connsiteX63" fmla="*/ 199889 w 408439"/>
              <a:gd name="connsiteY63" fmla="*/ 185275 h 201641"/>
              <a:gd name="connsiteX64" fmla="*/ 207263 w 408439"/>
              <a:gd name="connsiteY64" fmla="*/ 163153 h 201641"/>
              <a:gd name="connsiteX65" fmla="*/ 192514 w 408439"/>
              <a:gd name="connsiteY65" fmla="*/ 111533 h 201641"/>
              <a:gd name="connsiteX66" fmla="*/ 199889 w 408439"/>
              <a:gd name="connsiteY66" fmla="*/ 133656 h 201641"/>
              <a:gd name="connsiteX67" fmla="*/ 229385 w 408439"/>
              <a:gd name="connsiteY67" fmla="*/ 177901 h 201641"/>
              <a:gd name="connsiteX68" fmla="*/ 222011 w 408439"/>
              <a:gd name="connsiteY68" fmla="*/ 155779 h 201641"/>
              <a:gd name="connsiteX69" fmla="*/ 266256 w 408439"/>
              <a:gd name="connsiteY69" fmla="*/ 170527 h 201641"/>
              <a:gd name="connsiteX70" fmla="*/ 251508 w 408439"/>
              <a:gd name="connsiteY70" fmla="*/ 148404 h 201641"/>
              <a:gd name="connsiteX71" fmla="*/ 229385 w 408439"/>
              <a:gd name="connsiteY71" fmla="*/ 133656 h 201641"/>
              <a:gd name="connsiteX72" fmla="*/ 295753 w 408439"/>
              <a:gd name="connsiteY72" fmla="*/ 155779 h 201641"/>
              <a:gd name="connsiteX73" fmla="*/ 236760 w 408439"/>
              <a:gd name="connsiteY73" fmla="*/ 118908 h 201641"/>
              <a:gd name="connsiteX74" fmla="*/ 258882 w 408439"/>
              <a:gd name="connsiteY74" fmla="*/ 126282 h 201641"/>
              <a:gd name="connsiteX75" fmla="*/ 281005 w 408439"/>
              <a:gd name="connsiteY75" fmla="*/ 118908 h 201641"/>
              <a:gd name="connsiteX76" fmla="*/ 244134 w 408439"/>
              <a:gd name="connsiteY76" fmla="*/ 104159 h 201641"/>
              <a:gd name="connsiteX77" fmla="*/ 199889 w 408439"/>
              <a:gd name="connsiteY77" fmla="*/ 89411 h 201641"/>
              <a:gd name="connsiteX78" fmla="*/ 140895 w 408439"/>
              <a:gd name="connsiteY78" fmla="*/ 74663 h 201641"/>
              <a:gd name="connsiteX79" fmla="*/ 163018 w 408439"/>
              <a:gd name="connsiteY79" fmla="*/ 89411 h 201641"/>
              <a:gd name="connsiteX80" fmla="*/ 222011 w 408439"/>
              <a:gd name="connsiteY80" fmla="*/ 104159 h 201641"/>
              <a:gd name="connsiteX81" fmla="*/ 288379 w 408439"/>
              <a:gd name="connsiteY81" fmla="*/ 118908 h 201641"/>
              <a:gd name="connsiteX82" fmla="*/ 317876 w 408439"/>
              <a:gd name="connsiteY82" fmla="*/ 126282 h 201641"/>
              <a:gd name="connsiteX83" fmla="*/ 339998 w 408439"/>
              <a:gd name="connsiteY83" fmla="*/ 133656 h 201641"/>
              <a:gd name="connsiteX84" fmla="*/ 273631 w 408439"/>
              <a:gd name="connsiteY84" fmla="*/ 126282 h 201641"/>
              <a:gd name="connsiteX85" fmla="*/ 281005 w 408439"/>
              <a:gd name="connsiteY85" fmla="*/ 148404 h 201641"/>
              <a:gd name="connsiteX86" fmla="*/ 207263 w 408439"/>
              <a:gd name="connsiteY86" fmla="*/ 155779 h 201641"/>
              <a:gd name="connsiteX87" fmla="*/ 229385 w 408439"/>
              <a:gd name="connsiteY87" fmla="*/ 163153 h 201641"/>
              <a:gd name="connsiteX88" fmla="*/ 258882 w 408439"/>
              <a:gd name="connsiteY88" fmla="*/ 170527 h 201641"/>
              <a:gd name="connsiteX89" fmla="*/ 303127 w 408439"/>
              <a:gd name="connsiteY89" fmla="*/ 163153 h 201641"/>
              <a:gd name="connsiteX90" fmla="*/ 317876 w 408439"/>
              <a:gd name="connsiteY90" fmla="*/ 177901 h 201641"/>
              <a:gd name="connsiteX91" fmla="*/ 354747 w 408439"/>
              <a:gd name="connsiteY91" fmla="*/ 185275 h 201641"/>
              <a:gd name="connsiteX92" fmla="*/ 384243 w 408439"/>
              <a:gd name="connsiteY92" fmla="*/ 177901 h 201641"/>
              <a:gd name="connsiteX93" fmla="*/ 362121 w 408439"/>
              <a:gd name="connsiteY93" fmla="*/ 170527 h 201641"/>
              <a:gd name="connsiteX94" fmla="*/ 339998 w 408439"/>
              <a:gd name="connsiteY94" fmla="*/ 148404 h 201641"/>
              <a:gd name="connsiteX95" fmla="*/ 310502 w 408439"/>
              <a:gd name="connsiteY95" fmla="*/ 155779 h 201641"/>
              <a:gd name="connsiteX96" fmla="*/ 347373 w 408439"/>
              <a:gd name="connsiteY96" fmla="*/ 163153 h 201641"/>
              <a:gd name="connsiteX97" fmla="*/ 391618 w 408439"/>
              <a:gd name="connsiteY97" fmla="*/ 170527 h 201641"/>
              <a:gd name="connsiteX98" fmla="*/ 376869 w 408439"/>
              <a:gd name="connsiteY98" fmla="*/ 155779 h 201641"/>
              <a:gd name="connsiteX99" fmla="*/ 406366 w 408439"/>
              <a:gd name="connsiteY99" fmla="*/ 163153 h 201641"/>
              <a:gd name="connsiteX100" fmla="*/ 281005 w 408439"/>
              <a:gd name="connsiteY100" fmla="*/ 155779 h 201641"/>
              <a:gd name="connsiteX101" fmla="*/ 96650 w 408439"/>
              <a:gd name="connsiteY101" fmla="*/ 163153 h 201641"/>
              <a:gd name="connsiteX102" fmla="*/ 126147 w 408439"/>
              <a:gd name="connsiteY102" fmla="*/ 170527 h 201641"/>
              <a:gd name="connsiteX103" fmla="*/ 30282 w 408439"/>
              <a:gd name="connsiteY103" fmla="*/ 177901 h 201641"/>
              <a:gd name="connsiteX104" fmla="*/ 8160 w 408439"/>
              <a:gd name="connsiteY104" fmla="*/ 170527 h 201641"/>
              <a:gd name="connsiteX105" fmla="*/ 785 w 408439"/>
              <a:gd name="connsiteY105" fmla="*/ 148404 h 201641"/>
              <a:gd name="connsiteX106" fmla="*/ 8160 w 408439"/>
              <a:gd name="connsiteY106" fmla="*/ 37792 h 201641"/>
              <a:gd name="connsiteX107" fmla="*/ 15534 w 408439"/>
              <a:gd name="connsiteY107" fmla="*/ 30417 h 201641"/>
              <a:gd name="connsiteX108" fmla="*/ 59779 w 408439"/>
              <a:gd name="connsiteY108" fmla="*/ 45166 h 201641"/>
              <a:gd name="connsiteX109" fmla="*/ 81902 w 408439"/>
              <a:gd name="connsiteY109" fmla="*/ 59914 h 201641"/>
              <a:gd name="connsiteX110" fmla="*/ 67153 w 408439"/>
              <a:gd name="connsiteY110" fmla="*/ 45166 h 2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08439" h="201641">
                <a:moveTo>
                  <a:pt x="30282" y="8295"/>
                </a:moveTo>
                <a:cubicBezTo>
                  <a:pt x="27824" y="20585"/>
                  <a:pt x="31771" y="36303"/>
                  <a:pt x="22908" y="45166"/>
                </a:cubicBezTo>
                <a:cubicBezTo>
                  <a:pt x="17412" y="50662"/>
                  <a:pt x="15534" y="15270"/>
                  <a:pt x="15534" y="23043"/>
                </a:cubicBezTo>
                <a:cubicBezTo>
                  <a:pt x="15534" y="33178"/>
                  <a:pt x="20450" y="42708"/>
                  <a:pt x="22908" y="52540"/>
                </a:cubicBezTo>
                <a:cubicBezTo>
                  <a:pt x="41196" y="25107"/>
                  <a:pt x="42186" y="18248"/>
                  <a:pt x="30282" y="59914"/>
                </a:cubicBezTo>
                <a:cubicBezTo>
                  <a:pt x="28147" y="67388"/>
                  <a:pt x="17412" y="76541"/>
                  <a:pt x="22908" y="82037"/>
                </a:cubicBezTo>
                <a:lnTo>
                  <a:pt x="37656" y="67288"/>
                </a:lnTo>
                <a:lnTo>
                  <a:pt x="52405" y="23043"/>
                </a:lnTo>
                <a:lnTo>
                  <a:pt x="45031" y="45166"/>
                </a:lnTo>
                <a:cubicBezTo>
                  <a:pt x="27824" y="-6453"/>
                  <a:pt x="35198" y="-13827"/>
                  <a:pt x="22908" y="23043"/>
                </a:cubicBezTo>
                <a:cubicBezTo>
                  <a:pt x="32740" y="32875"/>
                  <a:pt x="48008" y="65732"/>
                  <a:pt x="52405" y="52540"/>
                </a:cubicBezTo>
                <a:cubicBezTo>
                  <a:pt x="54863" y="45166"/>
                  <a:pt x="59779" y="22644"/>
                  <a:pt x="59779" y="30417"/>
                </a:cubicBezTo>
                <a:cubicBezTo>
                  <a:pt x="59779" y="42951"/>
                  <a:pt x="55445" y="55128"/>
                  <a:pt x="52405" y="67288"/>
                </a:cubicBezTo>
                <a:cubicBezTo>
                  <a:pt x="50520" y="74829"/>
                  <a:pt x="37258" y="89411"/>
                  <a:pt x="45031" y="89411"/>
                </a:cubicBezTo>
                <a:cubicBezTo>
                  <a:pt x="53894" y="89411"/>
                  <a:pt x="55816" y="75215"/>
                  <a:pt x="59779" y="67288"/>
                </a:cubicBezTo>
                <a:cubicBezTo>
                  <a:pt x="63255" y="60336"/>
                  <a:pt x="67153" y="37393"/>
                  <a:pt x="67153" y="45166"/>
                </a:cubicBezTo>
                <a:cubicBezTo>
                  <a:pt x="67153" y="50453"/>
                  <a:pt x="58224" y="94461"/>
                  <a:pt x="52405" y="104159"/>
                </a:cubicBezTo>
                <a:cubicBezTo>
                  <a:pt x="48828" y="110121"/>
                  <a:pt x="42572" y="113992"/>
                  <a:pt x="37656" y="118908"/>
                </a:cubicBezTo>
                <a:cubicBezTo>
                  <a:pt x="40114" y="111534"/>
                  <a:pt x="42895" y="104259"/>
                  <a:pt x="45031" y="96785"/>
                </a:cubicBezTo>
                <a:cubicBezTo>
                  <a:pt x="47815" y="87040"/>
                  <a:pt x="48846" y="76778"/>
                  <a:pt x="52405" y="67288"/>
                </a:cubicBezTo>
                <a:cubicBezTo>
                  <a:pt x="64135" y="36007"/>
                  <a:pt x="81998" y="15478"/>
                  <a:pt x="52405" y="74663"/>
                </a:cubicBezTo>
                <a:cubicBezTo>
                  <a:pt x="48441" y="82590"/>
                  <a:pt x="42572" y="89411"/>
                  <a:pt x="37656" y="96785"/>
                </a:cubicBezTo>
                <a:cubicBezTo>
                  <a:pt x="35198" y="89411"/>
                  <a:pt x="34281" y="67998"/>
                  <a:pt x="30282" y="74663"/>
                </a:cubicBezTo>
                <a:cubicBezTo>
                  <a:pt x="19854" y="92044"/>
                  <a:pt x="9124" y="152885"/>
                  <a:pt x="15534" y="133656"/>
                </a:cubicBezTo>
                <a:lnTo>
                  <a:pt x="22908" y="111533"/>
                </a:lnTo>
                <a:cubicBezTo>
                  <a:pt x="36469" y="152218"/>
                  <a:pt x="28177" y="171315"/>
                  <a:pt x="52405" y="141030"/>
                </a:cubicBezTo>
                <a:cubicBezTo>
                  <a:pt x="57941" y="134110"/>
                  <a:pt x="62237" y="126282"/>
                  <a:pt x="67153" y="118908"/>
                </a:cubicBezTo>
                <a:cubicBezTo>
                  <a:pt x="69611" y="111534"/>
                  <a:pt x="71051" y="103738"/>
                  <a:pt x="74527" y="96785"/>
                </a:cubicBezTo>
                <a:cubicBezTo>
                  <a:pt x="78491" y="88858"/>
                  <a:pt x="92079" y="66255"/>
                  <a:pt x="89276" y="74663"/>
                </a:cubicBezTo>
                <a:cubicBezTo>
                  <a:pt x="72536" y="124882"/>
                  <a:pt x="93610" y="63105"/>
                  <a:pt x="67153" y="133656"/>
                </a:cubicBezTo>
                <a:cubicBezTo>
                  <a:pt x="64424" y="140934"/>
                  <a:pt x="62237" y="148405"/>
                  <a:pt x="59779" y="155779"/>
                </a:cubicBezTo>
                <a:cubicBezTo>
                  <a:pt x="62237" y="121366"/>
                  <a:pt x="63343" y="86830"/>
                  <a:pt x="67153" y="52540"/>
                </a:cubicBezTo>
                <a:cubicBezTo>
                  <a:pt x="68697" y="38645"/>
                  <a:pt x="77239" y="14908"/>
                  <a:pt x="81902" y="921"/>
                </a:cubicBezTo>
                <a:cubicBezTo>
                  <a:pt x="84746" y="12298"/>
                  <a:pt x="96650" y="57925"/>
                  <a:pt x="96650" y="67288"/>
                </a:cubicBezTo>
                <a:cubicBezTo>
                  <a:pt x="96650" y="85086"/>
                  <a:pt x="79794" y="132605"/>
                  <a:pt x="96650" y="82037"/>
                </a:cubicBezTo>
                <a:cubicBezTo>
                  <a:pt x="99108" y="89411"/>
                  <a:pt x="104024" y="96386"/>
                  <a:pt x="104024" y="104159"/>
                </a:cubicBezTo>
                <a:cubicBezTo>
                  <a:pt x="104024" y="115304"/>
                  <a:pt x="82760" y="175326"/>
                  <a:pt x="81902" y="177901"/>
                </a:cubicBezTo>
                <a:lnTo>
                  <a:pt x="89276" y="155779"/>
                </a:lnTo>
                <a:cubicBezTo>
                  <a:pt x="99854" y="124044"/>
                  <a:pt x="94766" y="141193"/>
                  <a:pt x="104024" y="104159"/>
                </a:cubicBezTo>
                <a:cubicBezTo>
                  <a:pt x="106482" y="113991"/>
                  <a:pt x="111398" y="123521"/>
                  <a:pt x="111398" y="133656"/>
                </a:cubicBezTo>
                <a:cubicBezTo>
                  <a:pt x="111398" y="143791"/>
                  <a:pt x="106223" y="153259"/>
                  <a:pt x="104024" y="163153"/>
                </a:cubicBezTo>
                <a:cubicBezTo>
                  <a:pt x="101305" y="175388"/>
                  <a:pt x="96650" y="187490"/>
                  <a:pt x="96650" y="200024"/>
                </a:cubicBezTo>
                <a:cubicBezTo>
                  <a:pt x="96650" y="207797"/>
                  <a:pt x="102139" y="185442"/>
                  <a:pt x="104024" y="177901"/>
                </a:cubicBezTo>
                <a:cubicBezTo>
                  <a:pt x="115674" y="131300"/>
                  <a:pt x="100920" y="151508"/>
                  <a:pt x="126147" y="126282"/>
                </a:cubicBezTo>
                <a:cubicBezTo>
                  <a:pt x="137945" y="161677"/>
                  <a:pt x="129097" y="149879"/>
                  <a:pt x="140895" y="126282"/>
                </a:cubicBezTo>
                <a:cubicBezTo>
                  <a:pt x="144858" y="118355"/>
                  <a:pt x="150727" y="111533"/>
                  <a:pt x="155643" y="104159"/>
                </a:cubicBezTo>
                <a:lnTo>
                  <a:pt x="163018" y="126282"/>
                </a:lnTo>
                <a:cubicBezTo>
                  <a:pt x="160560" y="145946"/>
                  <a:pt x="146780" y="167550"/>
                  <a:pt x="155643" y="185275"/>
                </a:cubicBezTo>
                <a:cubicBezTo>
                  <a:pt x="162595" y="199180"/>
                  <a:pt x="170392" y="141030"/>
                  <a:pt x="170392" y="141030"/>
                </a:cubicBezTo>
                <a:cubicBezTo>
                  <a:pt x="182682" y="177901"/>
                  <a:pt x="175308" y="170528"/>
                  <a:pt x="192514" y="118908"/>
                </a:cubicBezTo>
                <a:lnTo>
                  <a:pt x="185140" y="141030"/>
                </a:lnTo>
                <a:cubicBezTo>
                  <a:pt x="182682" y="128740"/>
                  <a:pt x="183985" y="115041"/>
                  <a:pt x="177766" y="104159"/>
                </a:cubicBezTo>
                <a:cubicBezTo>
                  <a:pt x="173369" y="96464"/>
                  <a:pt x="161910" y="95678"/>
                  <a:pt x="155643" y="89411"/>
                </a:cubicBezTo>
                <a:cubicBezTo>
                  <a:pt x="149376" y="83144"/>
                  <a:pt x="145811" y="74662"/>
                  <a:pt x="140895" y="67288"/>
                </a:cubicBezTo>
                <a:cubicBezTo>
                  <a:pt x="138437" y="74662"/>
                  <a:pt x="129746" y="82616"/>
                  <a:pt x="133521" y="89411"/>
                </a:cubicBezTo>
                <a:cubicBezTo>
                  <a:pt x="143650" y="107644"/>
                  <a:pt x="177766" y="133656"/>
                  <a:pt x="177766" y="133656"/>
                </a:cubicBezTo>
                <a:cubicBezTo>
                  <a:pt x="180224" y="123824"/>
                  <a:pt x="176075" y="108691"/>
                  <a:pt x="185140" y="104159"/>
                </a:cubicBezTo>
                <a:cubicBezTo>
                  <a:pt x="193067" y="100195"/>
                  <a:pt x="210066" y="127316"/>
                  <a:pt x="207263" y="118908"/>
                </a:cubicBezTo>
                <a:lnTo>
                  <a:pt x="199889" y="96785"/>
                </a:lnTo>
                <a:cubicBezTo>
                  <a:pt x="197431" y="104159"/>
                  <a:pt x="194650" y="111434"/>
                  <a:pt x="192514" y="118908"/>
                </a:cubicBezTo>
                <a:cubicBezTo>
                  <a:pt x="189730" y="128653"/>
                  <a:pt x="194205" y="143872"/>
                  <a:pt x="185140" y="148404"/>
                </a:cubicBezTo>
                <a:cubicBezTo>
                  <a:pt x="178188" y="151880"/>
                  <a:pt x="180224" y="133656"/>
                  <a:pt x="177766" y="126282"/>
                </a:cubicBezTo>
                <a:cubicBezTo>
                  <a:pt x="180224" y="141030"/>
                  <a:pt x="179890" y="156527"/>
                  <a:pt x="185140" y="170527"/>
                </a:cubicBezTo>
                <a:cubicBezTo>
                  <a:pt x="187581" y="177037"/>
                  <a:pt x="193293" y="187473"/>
                  <a:pt x="199889" y="185275"/>
                </a:cubicBezTo>
                <a:cubicBezTo>
                  <a:pt x="207263" y="182817"/>
                  <a:pt x="204805" y="170527"/>
                  <a:pt x="207263" y="163153"/>
                </a:cubicBezTo>
                <a:cubicBezTo>
                  <a:pt x="203787" y="152723"/>
                  <a:pt x="192514" y="120788"/>
                  <a:pt x="192514" y="111533"/>
                </a:cubicBezTo>
                <a:cubicBezTo>
                  <a:pt x="192514" y="103760"/>
                  <a:pt x="196114" y="126861"/>
                  <a:pt x="199889" y="133656"/>
                </a:cubicBezTo>
                <a:cubicBezTo>
                  <a:pt x="208497" y="149151"/>
                  <a:pt x="234990" y="194717"/>
                  <a:pt x="229385" y="177901"/>
                </a:cubicBezTo>
                <a:cubicBezTo>
                  <a:pt x="226927" y="170527"/>
                  <a:pt x="214389" y="157303"/>
                  <a:pt x="222011" y="155779"/>
                </a:cubicBezTo>
                <a:cubicBezTo>
                  <a:pt x="237255" y="152730"/>
                  <a:pt x="266256" y="170527"/>
                  <a:pt x="266256" y="170527"/>
                </a:cubicBezTo>
                <a:cubicBezTo>
                  <a:pt x="261340" y="163153"/>
                  <a:pt x="257775" y="154671"/>
                  <a:pt x="251508" y="148404"/>
                </a:cubicBezTo>
                <a:cubicBezTo>
                  <a:pt x="245241" y="142137"/>
                  <a:pt x="220643" y="132199"/>
                  <a:pt x="229385" y="133656"/>
                </a:cubicBezTo>
                <a:cubicBezTo>
                  <a:pt x="252387" y="137490"/>
                  <a:pt x="295753" y="155779"/>
                  <a:pt x="295753" y="155779"/>
                </a:cubicBezTo>
                <a:cubicBezTo>
                  <a:pt x="272382" y="120721"/>
                  <a:pt x="289413" y="136458"/>
                  <a:pt x="236760" y="118908"/>
                </a:cubicBezTo>
                <a:lnTo>
                  <a:pt x="258882" y="126282"/>
                </a:lnTo>
                <a:cubicBezTo>
                  <a:pt x="266256" y="123824"/>
                  <a:pt x="285317" y="125376"/>
                  <a:pt x="281005" y="118908"/>
                </a:cubicBezTo>
                <a:cubicBezTo>
                  <a:pt x="273663" y="107894"/>
                  <a:pt x="256574" y="108683"/>
                  <a:pt x="244134" y="104159"/>
                </a:cubicBezTo>
                <a:cubicBezTo>
                  <a:pt x="229524" y="98846"/>
                  <a:pt x="214837" y="93682"/>
                  <a:pt x="199889" y="89411"/>
                </a:cubicBezTo>
                <a:cubicBezTo>
                  <a:pt x="180399" y="83843"/>
                  <a:pt x="140895" y="74663"/>
                  <a:pt x="140895" y="74663"/>
                </a:cubicBezTo>
                <a:cubicBezTo>
                  <a:pt x="148269" y="79579"/>
                  <a:pt x="154689" y="86382"/>
                  <a:pt x="163018" y="89411"/>
                </a:cubicBezTo>
                <a:cubicBezTo>
                  <a:pt x="182067" y="96338"/>
                  <a:pt x="202347" y="99243"/>
                  <a:pt x="222011" y="104159"/>
                </a:cubicBezTo>
                <a:cubicBezTo>
                  <a:pt x="293941" y="122141"/>
                  <a:pt x="204131" y="100186"/>
                  <a:pt x="288379" y="118908"/>
                </a:cubicBezTo>
                <a:cubicBezTo>
                  <a:pt x="298273" y="121107"/>
                  <a:pt x="308131" y="123498"/>
                  <a:pt x="317876" y="126282"/>
                </a:cubicBezTo>
                <a:cubicBezTo>
                  <a:pt x="325350" y="128417"/>
                  <a:pt x="347771" y="133656"/>
                  <a:pt x="339998" y="133656"/>
                </a:cubicBezTo>
                <a:cubicBezTo>
                  <a:pt x="317740" y="133656"/>
                  <a:pt x="295753" y="128740"/>
                  <a:pt x="273631" y="126282"/>
                </a:cubicBezTo>
                <a:lnTo>
                  <a:pt x="281005" y="148404"/>
                </a:lnTo>
                <a:cubicBezTo>
                  <a:pt x="256424" y="150862"/>
                  <a:pt x="231016" y="148992"/>
                  <a:pt x="207263" y="155779"/>
                </a:cubicBezTo>
                <a:cubicBezTo>
                  <a:pt x="199789" y="157914"/>
                  <a:pt x="221911" y="161018"/>
                  <a:pt x="229385" y="163153"/>
                </a:cubicBezTo>
                <a:cubicBezTo>
                  <a:pt x="239130" y="165937"/>
                  <a:pt x="249050" y="168069"/>
                  <a:pt x="258882" y="170527"/>
                </a:cubicBezTo>
                <a:cubicBezTo>
                  <a:pt x="273630" y="168069"/>
                  <a:pt x="288291" y="161299"/>
                  <a:pt x="303127" y="163153"/>
                </a:cubicBezTo>
                <a:cubicBezTo>
                  <a:pt x="310026" y="164015"/>
                  <a:pt x="311486" y="175162"/>
                  <a:pt x="317876" y="177901"/>
                </a:cubicBezTo>
                <a:cubicBezTo>
                  <a:pt x="329396" y="182838"/>
                  <a:pt x="342457" y="182817"/>
                  <a:pt x="354747" y="185275"/>
                </a:cubicBezTo>
                <a:cubicBezTo>
                  <a:pt x="364579" y="182817"/>
                  <a:pt x="379711" y="186966"/>
                  <a:pt x="384243" y="177901"/>
                </a:cubicBezTo>
                <a:cubicBezTo>
                  <a:pt x="387719" y="170949"/>
                  <a:pt x="368588" y="174839"/>
                  <a:pt x="362121" y="170527"/>
                </a:cubicBezTo>
                <a:cubicBezTo>
                  <a:pt x="353444" y="164742"/>
                  <a:pt x="339998" y="148404"/>
                  <a:pt x="339998" y="148404"/>
                </a:cubicBezTo>
                <a:cubicBezTo>
                  <a:pt x="330166" y="150862"/>
                  <a:pt x="305969" y="146714"/>
                  <a:pt x="310502" y="155779"/>
                </a:cubicBezTo>
                <a:cubicBezTo>
                  <a:pt x="316108" y="166989"/>
                  <a:pt x="335041" y="160911"/>
                  <a:pt x="347373" y="163153"/>
                </a:cubicBezTo>
                <a:cubicBezTo>
                  <a:pt x="362084" y="165828"/>
                  <a:pt x="376870" y="168069"/>
                  <a:pt x="391618" y="170527"/>
                </a:cubicBezTo>
                <a:cubicBezTo>
                  <a:pt x="386702" y="165611"/>
                  <a:pt x="370124" y="154093"/>
                  <a:pt x="376869" y="155779"/>
                </a:cubicBezTo>
                <a:cubicBezTo>
                  <a:pt x="386701" y="158237"/>
                  <a:pt x="416501" y="163153"/>
                  <a:pt x="406366" y="163153"/>
                </a:cubicBezTo>
                <a:cubicBezTo>
                  <a:pt x="364507" y="163153"/>
                  <a:pt x="322792" y="158237"/>
                  <a:pt x="281005" y="155779"/>
                </a:cubicBezTo>
                <a:cubicBezTo>
                  <a:pt x="219553" y="158237"/>
                  <a:pt x="157874" y="157322"/>
                  <a:pt x="96650" y="163153"/>
                </a:cubicBezTo>
                <a:cubicBezTo>
                  <a:pt x="86561" y="164114"/>
                  <a:pt x="136041" y="168328"/>
                  <a:pt x="126147" y="170527"/>
                </a:cubicBezTo>
                <a:cubicBezTo>
                  <a:pt x="94861" y="177479"/>
                  <a:pt x="62237" y="175443"/>
                  <a:pt x="30282" y="177901"/>
                </a:cubicBezTo>
                <a:cubicBezTo>
                  <a:pt x="22908" y="175443"/>
                  <a:pt x="13656" y="176023"/>
                  <a:pt x="8160" y="170527"/>
                </a:cubicBezTo>
                <a:cubicBezTo>
                  <a:pt x="2663" y="165030"/>
                  <a:pt x="785" y="156177"/>
                  <a:pt x="785" y="148404"/>
                </a:cubicBezTo>
                <a:cubicBezTo>
                  <a:pt x="785" y="111451"/>
                  <a:pt x="5702" y="74663"/>
                  <a:pt x="8160" y="37792"/>
                </a:cubicBezTo>
                <a:cubicBezTo>
                  <a:pt x="-5941" y="-4507"/>
                  <a:pt x="-663" y="22319"/>
                  <a:pt x="15534" y="30417"/>
                </a:cubicBezTo>
                <a:cubicBezTo>
                  <a:pt x="29439" y="37369"/>
                  <a:pt x="46844" y="36543"/>
                  <a:pt x="59779" y="45166"/>
                </a:cubicBezTo>
                <a:cubicBezTo>
                  <a:pt x="67153" y="50082"/>
                  <a:pt x="73039" y="59914"/>
                  <a:pt x="81902" y="59914"/>
                </a:cubicBezTo>
                <a:cubicBezTo>
                  <a:pt x="88855" y="59914"/>
                  <a:pt x="67153" y="45166"/>
                  <a:pt x="67153" y="451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F296CB-6D60-D344-A3C7-140E1F56EC0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389494" y="3135837"/>
            <a:ext cx="388019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4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Single-tailed decision boundary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5880207" y="1776233"/>
            <a:ext cx="3187" cy="28993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/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673903" y="2810424"/>
                <a:ext cx="393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03" y="2810424"/>
                <a:ext cx="3936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/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91FC8-8C21-794A-91A1-2536DD15677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704174" y="1851790"/>
            <a:ext cx="398795" cy="958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/>
              <p:nvPr/>
            </p:nvSpPr>
            <p:spPr>
              <a:xfrm>
                <a:off x="1990235" y="4336716"/>
                <a:ext cx="3893160" cy="677716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35" y="4336716"/>
                <a:ext cx="3893160" cy="677716"/>
              </a:xfrm>
              <a:prstGeom prst="left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/>
              <p:nvPr/>
            </p:nvSpPr>
            <p:spPr>
              <a:xfrm>
                <a:off x="5880206" y="4336716"/>
                <a:ext cx="1587394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206" y="4336716"/>
                <a:ext cx="1587394" cy="67771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969CA059-9A56-9928-8423-6F7CA0F4DAD7}"/>
              </a:ext>
            </a:extLst>
          </p:cNvPr>
          <p:cNvSpPr/>
          <p:nvPr/>
        </p:nvSpPr>
        <p:spPr>
          <a:xfrm>
            <a:off x="5873578" y="3501081"/>
            <a:ext cx="736646" cy="378941"/>
          </a:xfrm>
          <a:custGeom>
            <a:avLst/>
            <a:gdLst>
              <a:gd name="connsiteX0" fmla="*/ 24714 w 736646"/>
              <a:gd name="connsiteY0" fmla="*/ 0 h 378941"/>
              <a:gd name="connsiteX1" fmla="*/ 24714 w 736646"/>
              <a:gd name="connsiteY1" fmla="*/ 131805 h 378941"/>
              <a:gd name="connsiteX2" fmla="*/ 41190 w 736646"/>
              <a:gd name="connsiteY2" fmla="*/ 321276 h 378941"/>
              <a:gd name="connsiteX3" fmla="*/ 49427 w 736646"/>
              <a:gd name="connsiteY3" fmla="*/ 131805 h 378941"/>
              <a:gd name="connsiteX4" fmla="*/ 57665 w 736646"/>
              <a:gd name="connsiteY4" fmla="*/ 82378 h 378941"/>
              <a:gd name="connsiteX5" fmla="*/ 65903 w 736646"/>
              <a:gd name="connsiteY5" fmla="*/ 8238 h 378941"/>
              <a:gd name="connsiteX6" fmla="*/ 74141 w 736646"/>
              <a:gd name="connsiteY6" fmla="*/ 41189 h 378941"/>
              <a:gd name="connsiteX7" fmla="*/ 82379 w 736646"/>
              <a:gd name="connsiteY7" fmla="*/ 90616 h 378941"/>
              <a:gd name="connsiteX8" fmla="*/ 90617 w 736646"/>
              <a:gd name="connsiteY8" fmla="*/ 131805 h 378941"/>
              <a:gd name="connsiteX9" fmla="*/ 115330 w 736646"/>
              <a:gd name="connsiteY9" fmla="*/ 82378 h 378941"/>
              <a:gd name="connsiteX10" fmla="*/ 123568 w 736646"/>
              <a:gd name="connsiteY10" fmla="*/ 107092 h 378941"/>
              <a:gd name="connsiteX11" fmla="*/ 115330 w 736646"/>
              <a:gd name="connsiteY11" fmla="*/ 140043 h 378941"/>
              <a:gd name="connsiteX12" fmla="*/ 107092 w 736646"/>
              <a:gd name="connsiteY12" fmla="*/ 164757 h 378941"/>
              <a:gd name="connsiteX13" fmla="*/ 140044 w 736646"/>
              <a:gd name="connsiteY13" fmla="*/ 90616 h 378941"/>
              <a:gd name="connsiteX14" fmla="*/ 115330 w 736646"/>
              <a:gd name="connsiteY14" fmla="*/ 115330 h 378941"/>
              <a:gd name="connsiteX15" fmla="*/ 82379 w 736646"/>
              <a:gd name="connsiteY15" fmla="*/ 172995 h 378941"/>
              <a:gd name="connsiteX16" fmla="*/ 65903 w 736646"/>
              <a:gd name="connsiteY16" fmla="*/ 197708 h 378941"/>
              <a:gd name="connsiteX17" fmla="*/ 57665 w 736646"/>
              <a:gd name="connsiteY17" fmla="*/ 123568 h 378941"/>
              <a:gd name="connsiteX18" fmla="*/ 49427 w 736646"/>
              <a:gd name="connsiteY18" fmla="*/ 181233 h 378941"/>
              <a:gd name="connsiteX19" fmla="*/ 57665 w 736646"/>
              <a:gd name="connsiteY19" fmla="*/ 263611 h 378941"/>
              <a:gd name="connsiteX20" fmla="*/ 65903 w 736646"/>
              <a:gd name="connsiteY20" fmla="*/ 238897 h 378941"/>
              <a:gd name="connsiteX21" fmla="*/ 65903 w 736646"/>
              <a:gd name="connsiteY21" fmla="*/ 238897 h 378941"/>
              <a:gd name="connsiteX22" fmla="*/ 49427 w 736646"/>
              <a:gd name="connsiteY22" fmla="*/ 263611 h 378941"/>
              <a:gd name="connsiteX23" fmla="*/ 41190 w 736646"/>
              <a:gd name="connsiteY23" fmla="*/ 362465 h 378941"/>
              <a:gd name="connsiteX24" fmla="*/ 16476 w 736646"/>
              <a:gd name="connsiteY24" fmla="*/ 345989 h 378941"/>
              <a:gd name="connsiteX25" fmla="*/ 0 w 736646"/>
              <a:gd name="connsiteY25" fmla="*/ 321276 h 378941"/>
              <a:gd name="connsiteX26" fmla="*/ 24714 w 736646"/>
              <a:gd name="connsiteY26" fmla="*/ 304800 h 378941"/>
              <a:gd name="connsiteX27" fmla="*/ 49427 w 736646"/>
              <a:gd name="connsiteY27" fmla="*/ 354227 h 378941"/>
              <a:gd name="connsiteX28" fmla="*/ 82379 w 736646"/>
              <a:gd name="connsiteY28" fmla="*/ 304800 h 378941"/>
              <a:gd name="connsiteX29" fmla="*/ 98854 w 736646"/>
              <a:gd name="connsiteY29" fmla="*/ 280087 h 378941"/>
              <a:gd name="connsiteX30" fmla="*/ 115330 w 736646"/>
              <a:gd name="connsiteY30" fmla="*/ 214184 h 378941"/>
              <a:gd name="connsiteX31" fmla="*/ 123568 w 736646"/>
              <a:gd name="connsiteY31" fmla="*/ 156519 h 378941"/>
              <a:gd name="connsiteX32" fmla="*/ 107092 w 736646"/>
              <a:gd name="connsiteY32" fmla="*/ 222422 h 378941"/>
              <a:gd name="connsiteX33" fmla="*/ 115330 w 736646"/>
              <a:gd name="connsiteY33" fmla="*/ 313038 h 378941"/>
              <a:gd name="connsiteX34" fmla="*/ 123568 w 736646"/>
              <a:gd name="connsiteY34" fmla="*/ 263611 h 378941"/>
              <a:gd name="connsiteX35" fmla="*/ 131806 w 736646"/>
              <a:gd name="connsiteY35" fmla="*/ 222422 h 378941"/>
              <a:gd name="connsiteX36" fmla="*/ 140044 w 736646"/>
              <a:gd name="connsiteY36" fmla="*/ 131805 h 378941"/>
              <a:gd name="connsiteX37" fmla="*/ 148281 w 736646"/>
              <a:gd name="connsiteY37" fmla="*/ 156519 h 378941"/>
              <a:gd name="connsiteX38" fmla="*/ 156519 w 736646"/>
              <a:gd name="connsiteY38" fmla="*/ 337751 h 378941"/>
              <a:gd name="connsiteX39" fmla="*/ 181233 w 736646"/>
              <a:gd name="connsiteY39" fmla="*/ 263611 h 378941"/>
              <a:gd name="connsiteX40" fmla="*/ 189471 w 736646"/>
              <a:gd name="connsiteY40" fmla="*/ 238897 h 378941"/>
              <a:gd name="connsiteX41" fmla="*/ 197708 w 736646"/>
              <a:gd name="connsiteY41" fmla="*/ 205946 h 378941"/>
              <a:gd name="connsiteX42" fmla="*/ 205946 w 736646"/>
              <a:gd name="connsiteY42" fmla="*/ 181233 h 378941"/>
              <a:gd name="connsiteX43" fmla="*/ 214184 w 736646"/>
              <a:gd name="connsiteY43" fmla="*/ 148281 h 378941"/>
              <a:gd name="connsiteX44" fmla="*/ 189471 w 736646"/>
              <a:gd name="connsiteY44" fmla="*/ 164757 h 378941"/>
              <a:gd name="connsiteX45" fmla="*/ 148281 w 736646"/>
              <a:gd name="connsiteY45" fmla="*/ 238897 h 378941"/>
              <a:gd name="connsiteX46" fmla="*/ 131806 w 736646"/>
              <a:gd name="connsiteY46" fmla="*/ 263611 h 378941"/>
              <a:gd name="connsiteX47" fmla="*/ 123568 w 736646"/>
              <a:gd name="connsiteY47" fmla="*/ 205946 h 378941"/>
              <a:gd name="connsiteX48" fmla="*/ 115330 w 736646"/>
              <a:gd name="connsiteY48" fmla="*/ 181233 h 378941"/>
              <a:gd name="connsiteX49" fmla="*/ 123568 w 736646"/>
              <a:gd name="connsiteY49" fmla="*/ 131805 h 378941"/>
              <a:gd name="connsiteX50" fmla="*/ 156519 w 736646"/>
              <a:gd name="connsiteY50" fmla="*/ 156519 h 378941"/>
              <a:gd name="connsiteX51" fmla="*/ 164757 w 736646"/>
              <a:gd name="connsiteY51" fmla="*/ 131805 h 378941"/>
              <a:gd name="connsiteX52" fmla="*/ 181233 w 736646"/>
              <a:gd name="connsiteY52" fmla="*/ 131805 h 378941"/>
              <a:gd name="connsiteX53" fmla="*/ 205946 w 736646"/>
              <a:gd name="connsiteY53" fmla="*/ 156519 h 378941"/>
              <a:gd name="connsiteX54" fmla="*/ 214184 w 736646"/>
              <a:gd name="connsiteY54" fmla="*/ 288324 h 378941"/>
              <a:gd name="connsiteX55" fmla="*/ 205946 w 736646"/>
              <a:gd name="connsiteY55" fmla="*/ 329514 h 378941"/>
              <a:gd name="connsiteX56" fmla="*/ 222422 w 736646"/>
              <a:gd name="connsiteY56" fmla="*/ 304800 h 378941"/>
              <a:gd name="connsiteX57" fmla="*/ 230660 w 736646"/>
              <a:gd name="connsiteY57" fmla="*/ 189470 h 378941"/>
              <a:gd name="connsiteX58" fmla="*/ 222422 w 736646"/>
              <a:gd name="connsiteY58" fmla="*/ 214184 h 378941"/>
              <a:gd name="connsiteX59" fmla="*/ 164757 w 736646"/>
              <a:gd name="connsiteY59" fmla="*/ 296562 h 378941"/>
              <a:gd name="connsiteX60" fmla="*/ 131806 w 736646"/>
              <a:gd name="connsiteY60" fmla="*/ 345989 h 378941"/>
              <a:gd name="connsiteX61" fmla="*/ 156519 w 736646"/>
              <a:gd name="connsiteY61" fmla="*/ 263611 h 378941"/>
              <a:gd name="connsiteX62" fmla="*/ 181233 w 736646"/>
              <a:gd name="connsiteY62" fmla="*/ 214184 h 378941"/>
              <a:gd name="connsiteX63" fmla="*/ 205946 w 736646"/>
              <a:gd name="connsiteY63" fmla="*/ 205946 h 378941"/>
              <a:gd name="connsiteX64" fmla="*/ 255373 w 736646"/>
              <a:gd name="connsiteY64" fmla="*/ 189470 h 378941"/>
              <a:gd name="connsiteX65" fmla="*/ 247136 w 736646"/>
              <a:gd name="connsiteY65" fmla="*/ 247135 h 378941"/>
              <a:gd name="connsiteX66" fmla="*/ 238898 w 736646"/>
              <a:gd name="connsiteY66" fmla="*/ 280087 h 378941"/>
              <a:gd name="connsiteX67" fmla="*/ 247136 w 736646"/>
              <a:gd name="connsiteY67" fmla="*/ 255373 h 378941"/>
              <a:gd name="connsiteX68" fmla="*/ 263611 w 736646"/>
              <a:gd name="connsiteY68" fmla="*/ 230660 h 378941"/>
              <a:gd name="connsiteX69" fmla="*/ 271849 w 736646"/>
              <a:gd name="connsiteY69" fmla="*/ 197708 h 378941"/>
              <a:gd name="connsiteX70" fmla="*/ 280087 w 736646"/>
              <a:gd name="connsiteY70" fmla="*/ 172995 h 378941"/>
              <a:gd name="connsiteX71" fmla="*/ 271849 w 736646"/>
              <a:gd name="connsiteY71" fmla="*/ 280087 h 378941"/>
              <a:gd name="connsiteX72" fmla="*/ 238898 w 736646"/>
              <a:gd name="connsiteY72" fmla="*/ 354227 h 378941"/>
              <a:gd name="connsiteX73" fmla="*/ 230660 w 736646"/>
              <a:gd name="connsiteY73" fmla="*/ 378941 h 378941"/>
              <a:gd name="connsiteX74" fmla="*/ 247136 w 736646"/>
              <a:gd name="connsiteY74" fmla="*/ 354227 h 378941"/>
              <a:gd name="connsiteX75" fmla="*/ 263611 w 736646"/>
              <a:gd name="connsiteY75" fmla="*/ 321276 h 378941"/>
              <a:gd name="connsiteX76" fmla="*/ 288325 w 736646"/>
              <a:gd name="connsiteY76" fmla="*/ 271849 h 378941"/>
              <a:gd name="connsiteX77" fmla="*/ 296563 w 736646"/>
              <a:gd name="connsiteY77" fmla="*/ 296562 h 378941"/>
              <a:gd name="connsiteX78" fmla="*/ 304800 w 736646"/>
              <a:gd name="connsiteY78" fmla="*/ 362465 h 378941"/>
              <a:gd name="connsiteX79" fmla="*/ 313038 w 736646"/>
              <a:gd name="connsiteY79" fmla="*/ 337751 h 378941"/>
              <a:gd name="connsiteX80" fmla="*/ 321276 w 736646"/>
              <a:gd name="connsiteY80" fmla="*/ 288324 h 378941"/>
              <a:gd name="connsiteX81" fmla="*/ 337752 w 736646"/>
              <a:gd name="connsiteY81" fmla="*/ 337751 h 378941"/>
              <a:gd name="connsiteX82" fmla="*/ 354227 w 736646"/>
              <a:gd name="connsiteY82" fmla="*/ 288324 h 378941"/>
              <a:gd name="connsiteX83" fmla="*/ 362465 w 736646"/>
              <a:gd name="connsiteY83" fmla="*/ 263611 h 378941"/>
              <a:gd name="connsiteX84" fmla="*/ 370703 w 736646"/>
              <a:gd name="connsiteY84" fmla="*/ 230660 h 378941"/>
              <a:gd name="connsiteX85" fmla="*/ 362465 w 736646"/>
              <a:gd name="connsiteY85" fmla="*/ 288324 h 378941"/>
              <a:gd name="connsiteX86" fmla="*/ 345990 w 736646"/>
              <a:gd name="connsiteY86" fmla="*/ 354227 h 378941"/>
              <a:gd name="connsiteX87" fmla="*/ 362465 w 736646"/>
              <a:gd name="connsiteY87" fmla="*/ 263611 h 378941"/>
              <a:gd name="connsiteX88" fmla="*/ 378941 w 736646"/>
              <a:gd name="connsiteY88" fmla="*/ 214184 h 378941"/>
              <a:gd name="connsiteX89" fmla="*/ 403654 w 736646"/>
              <a:gd name="connsiteY89" fmla="*/ 280087 h 378941"/>
              <a:gd name="connsiteX90" fmla="*/ 395417 w 736646"/>
              <a:gd name="connsiteY90" fmla="*/ 329514 h 378941"/>
              <a:gd name="connsiteX91" fmla="*/ 403654 w 736646"/>
              <a:gd name="connsiteY91" fmla="*/ 304800 h 378941"/>
              <a:gd name="connsiteX92" fmla="*/ 420130 w 736646"/>
              <a:gd name="connsiteY92" fmla="*/ 329514 h 378941"/>
              <a:gd name="connsiteX93" fmla="*/ 428368 w 736646"/>
              <a:gd name="connsiteY93" fmla="*/ 362465 h 378941"/>
              <a:gd name="connsiteX94" fmla="*/ 444844 w 736646"/>
              <a:gd name="connsiteY94" fmla="*/ 313038 h 378941"/>
              <a:gd name="connsiteX95" fmla="*/ 453081 w 736646"/>
              <a:gd name="connsiteY95" fmla="*/ 288324 h 378941"/>
              <a:gd name="connsiteX96" fmla="*/ 469557 w 736646"/>
              <a:gd name="connsiteY96" fmla="*/ 313038 h 378941"/>
              <a:gd name="connsiteX97" fmla="*/ 477795 w 736646"/>
              <a:gd name="connsiteY97" fmla="*/ 362465 h 378941"/>
              <a:gd name="connsiteX98" fmla="*/ 494271 w 736646"/>
              <a:gd name="connsiteY98" fmla="*/ 313038 h 378941"/>
              <a:gd name="connsiteX99" fmla="*/ 510746 w 736646"/>
              <a:gd name="connsiteY99" fmla="*/ 362465 h 378941"/>
              <a:gd name="connsiteX100" fmla="*/ 527222 w 736646"/>
              <a:gd name="connsiteY100" fmla="*/ 313038 h 378941"/>
              <a:gd name="connsiteX101" fmla="*/ 535460 w 736646"/>
              <a:gd name="connsiteY101" fmla="*/ 288324 h 378941"/>
              <a:gd name="connsiteX102" fmla="*/ 543698 w 736646"/>
              <a:gd name="connsiteY102" fmla="*/ 313038 h 378941"/>
              <a:gd name="connsiteX103" fmla="*/ 551936 w 736646"/>
              <a:gd name="connsiteY103" fmla="*/ 362465 h 378941"/>
              <a:gd name="connsiteX104" fmla="*/ 560173 w 736646"/>
              <a:gd name="connsiteY104" fmla="*/ 337751 h 378941"/>
              <a:gd name="connsiteX105" fmla="*/ 584887 w 736646"/>
              <a:gd name="connsiteY105" fmla="*/ 313038 h 378941"/>
              <a:gd name="connsiteX106" fmla="*/ 601363 w 736646"/>
              <a:gd name="connsiteY106" fmla="*/ 337751 h 378941"/>
              <a:gd name="connsiteX107" fmla="*/ 626076 w 736646"/>
              <a:gd name="connsiteY107" fmla="*/ 321276 h 378941"/>
              <a:gd name="connsiteX108" fmla="*/ 634314 w 736646"/>
              <a:gd name="connsiteY108" fmla="*/ 362465 h 378941"/>
              <a:gd name="connsiteX109" fmla="*/ 659027 w 736646"/>
              <a:gd name="connsiteY109" fmla="*/ 370703 h 378941"/>
              <a:gd name="connsiteX110" fmla="*/ 683741 w 736646"/>
              <a:gd name="connsiteY110" fmla="*/ 354227 h 378941"/>
              <a:gd name="connsiteX111" fmla="*/ 733168 w 736646"/>
              <a:gd name="connsiteY111" fmla="*/ 370703 h 378941"/>
              <a:gd name="connsiteX112" fmla="*/ 700217 w 736646"/>
              <a:gd name="connsiteY112" fmla="*/ 362465 h 378941"/>
              <a:gd name="connsiteX113" fmla="*/ 675503 w 736646"/>
              <a:gd name="connsiteY113" fmla="*/ 354227 h 378941"/>
              <a:gd name="connsiteX114" fmla="*/ 609600 w 736646"/>
              <a:gd name="connsiteY114" fmla="*/ 337751 h 378941"/>
              <a:gd name="connsiteX115" fmla="*/ 576649 w 736646"/>
              <a:gd name="connsiteY115" fmla="*/ 329514 h 378941"/>
              <a:gd name="connsiteX116" fmla="*/ 502508 w 736646"/>
              <a:gd name="connsiteY116" fmla="*/ 304800 h 378941"/>
              <a:gd name="connsiteX117" fmla="*/ 428368 w 736646"/>
              <a:gd name="connsiteY117" fmla="*/ 280087 h 378941"/>
              <a:gd name="connsiteX118" fmla="*/ 403654 w 736646"/>
              <a:gd name="connsiteY118" fmla="*/ 271849 h 378941"/>
              <a:gd name="connsiteX119" fmla="*/ 428368 w 736646"/>
              <a:gd name="connsiteY119" fmla="*/ 280087 h 378941"/>
              <a:gd name="connsiteX120" fmla="*/ 510746 w 736646"/>
              <a:gd name="connsiteY120" fmla="*/ 296562 h 378941"/>
              <a:gd name="connsiteX121" fmla="*/ 510746 w 736646"/>
              <a:gd name="connsiteY121" fmla="*/ 345989 h 378941"/>
              <a:gd name="connsiteX122" fmla="*/ 486033 w 736646"/>
              <a:gd name="connsiteY122" fmla="*/ 337751 h 378941"/>
              <a:gd name="connsiteX123" fmla="*/ 444844 w 736646"/>
              <a:gd name="connsiteY123" fmla="*/ 288324 h 378941"/>
              <a:gd name="connsiteX124" fmla="*/ 436606 w 736646"/>
              <a:gd name="connsiteY124" fmla="*/ 263611 h 378941"/>
              <a:gd name="connsiteX125" fmla="*/ 428368 w 736646"/>
              <a:gd name="connsiteY125" fmla="*/ 313038 h 378941"/>
              <a:gd name="connsiteX126" fmla="*/ 444844 w 736646"/>
              <a:gd name="connsiteY126" fmla="*/ 263611 h 378941"/>
              <a:gd name="connsiteX127" fmla="*/ 436606 w 736646"/>
              <a:gd name="connsiteY127" fmla="*/ 321276 h 378941"/>
              <a:gd name="connsiteX128" fmla="*/ 486033 w 736646"/>
              <a:gd name="connsiteY128" fmla="*/ 304800 h 378941"/>
              <a:gd name="connsiteX129" fmla="*/ 510746 w 736646"/>
              <a:gd name="connsiteY129" fmla="*/ 313038 h 378941"/>
              <a:gd name="connsiteX130" fmla="*/ 494271 w 736646"/>
              <a:gd name="connsiteY130" fmla="*/ 345989 h 378941"/>
              <a:gd name="connsiteX131" fmla="*/ 436606 w 736646"/>
              <a:gd name="connsiteY131" fmla="*/ 280087 h 378941"/>
              <a:gd name="connsiteX132" fmla="*/ 428368 w 736646"/>
              <a:gd name="connsiteY132" fmla="*/ 255373 h 378941"/>
              <a:gd name="connsiteX133" fmla="*/ 378941 w 736646"/>
              <a:gd name="connsiteY133" fmla="*/ 238897 h 378941"/>
              <a:gd name="connsiteX134" fmla="*/ 329514 w 736646"/>
              <a:gd name="connsiteY134" fmla="*/ 214184 h 378941"/>
              <a:gd name="connsiteX135" fmla="*/ 313038 w 736646"/>
              <a:gd name="connsiteY135" fmla="*/ 189470 h 378941"/>
              <a:gd name="connsiteX136" fmla="*/ 296563 w 736646"/>
              <a:gd name="connsiteY136" fmla="*/ 238897 h 378941"/>
              <a:gd name="connsiteX137" fmla="*/ 288325 w 736646"/>
              <a:gd name="connsiteY137" fmla="*/ 214184 h 378941"/>
              <a:gd name="connsiteX138" fmla="*/ 280087 w 736646"/>
              <a:gd name="connsiteY138" fmla="*/ 238897 h 378941"/>
              <a:gd name="connsiteX139" fmla="*/ 255373 w 736646"/>
              <a:gd name="connsiteY139" fmla="*/ 288324 h 378941"/>
              <a:gd name="connsiteX140" fmla="*/ 263611 w 736646"/>
              <a:gd name="connsiteY140" fmla="*/ 238897 h 378941"/>
              <a:gd name="connsiteX141" fmla="*/ 255373 w 736646"/>
              <a:gd name="connsiteY141" fmla="*/ 214184 h 378941"/>
              <a:gd name="connsiteX142" fmla="*/ 247136 w 736646"/>
              <a:gd name="connsiteY142" fmla="*/ 238897 h 378941"/>
              <a:gd name="connsiteX143" fmla="*/ 214184 w 736646"/>
              <a:gd name="connsiteY143" fmla="*/ 288324 h 378941"/>
              <a:gd name="connsiteX144" fmla="*/ 197708 w 736646"/>
              <a:gd name="connsiteY144" fmla="*/ 263611 h 378941"/>
              <a:gd name="connsiteX145" fmla="*/ 189471 w 736646"/>
              <a:gd name="connsiteY145" fmla="*/ 230660 h 378941"/>
              <a:gd name="connsiteX146" fmla="*/ 172995 w 736646"/>
              <a:gd name="connsiteY146" fmla="*/ 164757 h 378941"/>
              <a:gd name="connsiteX147" fmla="*/ 156519 w 736646"/>
              <a:gd name="connsiteY147" fmla="*/ 222422 h 378941"/>
              <a:gd name="connsiteX148" fmla="*/ 123568 w 736646"/>
              <a:gd name="connsiteY148" fmla="*/ 271849 h 378941"/>
              <a:gd name="connsiteX149" fmla="*/ 164757 w 736646"/>
              <a:gd name="connsiteY149" fmla="*/ 304800 h 378941"/>
              <a:gd name="connsiteX150" fmla="*/ 214184 w 736646"/>
              <a:gd name="connsiteY150" fmla="*/ 321276 h 378941"/>
              <a:gd name="connsiteX151" fmla="*/ 172995 w 736646"/>
              <a:gd name="connsiteY151" fmla="*/ 304800 h 378941"/>
              <a:gd name="connsiteX152" fmla="*/ 57665 w 736646"/>
              <a:gd name="connsiteY152" fmla="*/ 321276 h 378941"/>
              <a:gd name="connsiteX153" fmla="*/ 82379 w 736646"/>
              <a:gd name="connsiteY153" fmla="*/ 296562 h 378941"/>
              <a:gd name="connsiteX154" fmla="*/ 107092 w 736646"/>
              <a:gd name="connsiteY154" fmla="*/ 288324 h 378941"/>
              <a:gd name="connsiteX155" fmla="*/ 131806 w 736646"/>
              <a:gd name="connsiteY155" fmla="*/ 271849 h 37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36646" h="378941">
                <a:moveTo>
                  <a:pt x="24714" y="0"/>
                </a:moveTo>
                <a:cubicBezTo>
                  <a:pt x="44576" y="139030"/>
                  <a:pt x="24714" y="-34308"/>
                  <a:pt x="24714" y="131805"/>
                </a:cubicBezTo>
                <a:cubicBezTo>
                  <a:pt x="24714" y="233211"/>
                  <a:pt x="28557" y="245480"/>
                  <a:pt x="41190" y="321276"/>
                </a:cubicBezTo>
                <a:cubicBezTo>
                  <a:pt x="43936" y="258119"/>
                  <a:pt x="45078" y="194872"/>
                  <a:pt x="49427" y="131805"/>
                </a:cubicBezTo>
                <a:cubicBezTo>
                  <a:pt x="50576" y="115142"/>
                  <a:pt x="55457" y="98934"/>
                  <a:pt x="57665" y="82378"/>
                </a:cubicBezTo>
                <a:cubicBezTo>
                  <a:pt x="60951" y="57731"/>
                  <a:pt x="63157" y="32951"/>
                  <a:pt x="65903" y="8238"/>
                </a:cubicBezTo>
                <a:cubicBezTo>
                  <a:pt x="68649" y="19222"/>
                  <a:pt x="71921" y="30087"/>
                  <a:pt x="74141" y="41189"/>
                </a:cubicBezTo>
                <a:cubicBezTo>
                  <a:pt x="77417" y="57568"/>
                  <a:pt x="79391" y="74182"/>
                  <a:pt x="82379" y="90616"/>
                </a:cubicBezTo>
                <a:cubicBezTo>
                  <a:pt x="84884" y="104392"/>
                  <a:pt x="87871" y="118075"/>
                  <a:pt x="90617" y="131805"/>
                </a:cubicBezTo>
                <a:cubicBezTo>
                  <a:pt x="92648" y="125710"/>
                  <a:pt x="104683" y="82378"/>
                  <a:pt x="115330" y="82378"/>
                </a:cubicBezTo>
                <a:cubicBezTo>
                  <a:pt x="124014" y="82378"/>
                  <a:pt x="120822" y="98854"/>
                  <a:pt x="123568" y="107092"/>
                </a:cubicBezTo>
                <a:cubicBezTo>
                  <a:pt x="120822" y="118076"/>
                  <a:pt x="118440" y="129157"/>
                  <a:pt x="115330" y="140043"/>
                </a:cubicBezTo>
                <a:cubicBezTo>
                  <a:pt x="112944" y="148392"/>
                  <a:pt x="98408" y="164757"/>
                  <a:pt x="107092" y="164757"/>
                </a:cubicBezTo>
                <a:cubicBezTo>
                  <a:pt x="116392" y="164757"/>
                  <a:pt x="149921" y="80739"/>
                  <a:pt x="140044" y="90616"/>
                </a:cubicBezTo>
                <a:cubicBezTo>
                  <a:pt x="131806" y="98854"/>
                  <a:pt x="122788" y="106380"/>
                  <a:pt x="115330" y="115330"/>
                </a:cubicBezTo>
                <a:cubicBezTo>
                  <a:pt x="97080" y="137230"/>
                  <a:pt x="97033" y="147350"/>
                  <a:pt x="82379" y="172995"/>
                </a:cubicBezTo>
                <a:cubicBezTo>
                  <a:pt x="77467" y="181591"/>
                  <a:pt x="71395" y="189470"/>
                  <a:pt x="65903" y="197708"/>
                </a:cubicBezTo>
                <a:cubicBezTo>
                  <a:pt x="63157" y="172995"/>
                  <a:pt x="75248" y="141150"/>
                  <a:pt x="57665" y="123568"/>
                </a:cubicBezTo>
                <a:cubicBezTo>
                  <a:pt x="43935" y="109839"/>
                  <a:pt x="49427" y="161816"/>
                  <a:pt x="49427" y="181233"/>
                </a:cubicBezTo>
                <a:cubicBezTo>
                  <a:pt x="49427" y="208829"/>
                  <a:pt x="54919" y="236152"/>
                  <a:pt x="57665" y="263611"/>
                </a:cubicBezTo>
                <a:cubicBezTo>
                  <a:pt x="60411" y="255373"/>
                  <a:pt x="62482" y="246878"/>
                  <a:pt x="65903" y="238897"/>
                </a:cubicBezTo>
                <a:lnTo>
                  <a:pt x="65903" y="238897"/>
                </a:lnTo>
                <a:cubicBezTo>
                  <a:pt x="60991" y="247493"/>
                  <a:pt x="54919" y="255373"/>
                  <a:pt x="49427" y="263611"/>
                </a:cubicBezTo>
                <a:cubicBezTo>
                  <a:pt x="46681" y="296562"/>
                  <a:pt x="53470" y="331764"/>
                  <a:pt x="41190" y="362465"/>
                </a:cubicBezTo>
                <a:cubicBezTo>
                  <a:pt x="37513" y="371658"/>
                  <a:pt x="23477" y="352990"/>
                  <a:pt x="16476" y="345989"/>
                </a:cubicBezTo>
                <a:cubicBezTo>
                  <a:pt x="9475" y="338988"/>
                  <a:pt x="5492" y="329514"/>
                  <a:pt x="0" y="321276"/>
                </a:cubicBezTo>
                <a:cubicBezTo>
                  <a:pt x="8238" y="315784"/>
                  <a:pt x="15005" y="302858"/>
                  <a:pt x="24714" y="304800"/>
                </a:cubicBezTo>
                <a:cubicBezTo>
                  <a:pt x="36122" y="307082"/>
                  <a:pt x="46729" y="346131"/>
                  <a:pt x="49427" y="354227"/>
                </a:cubicBezTo>
                <a:cubicBezTo>
                  <a:pt x="96274" y="307382"/>
                  <a:pt x="58536" y="352486"/>
                  <a:pt x="82379" y="304800"/>
                </a:cubicBezTo>
                <a:cubicBezTo>
                  <a:pt x="86807" y="295945"/>
                  <a:pt x="94426" y="288942"/>
                  <a:pt x="98854" y="280087"/>
                </a:cubicBezTo>
                <a:cubicBezTo>
                  <a:pt x="106812" y="264171"/>
                  <a:pt x="112980" y="228284"/>
                  <a:pt x="115330" y="214184"/>
                </a:cubicBezTo>
                <a:cubicBezTo>
                  <a:pt x="118522" y="195031"/>
                  <a:pt x="137298" y="142789"/>
                  <a:pt x="123568" y="156519"/>
                </a:cubicBezTo>
                <a:cubicBezTo>
                  <a:pt x="107556" y="172531"/>
                  <a:pt x="107092" y="222422"/>
                  <a:pt x="107092" y="222422"/>
                </a:cubicBezTo>
                <a:cubicBezTo>
                  <a:pt x="109838" y="252627"/>
                  <a:pt x="104066" y="284877"/>
                  <a:pt x="115330" y="313038"/>
                </a:cubicBezTo>
                <a:cubicBezTo>
                  <a:pt x="121533" y="328546"/>
                  <a:pt x="120580" y="280045"/>
                  <a:pt x="123568" y="263611"/>
                </a:cubicBezTo>
                <a:cubicBezTo>
                  <a:pt x="126073" y="249835"/>
                  <a:pt x="129060" y="236152"/>
                  <a:pt x="131806" y="222422"/>
                </a:cubicBezTo>
                <a:cubicBezTo>
                  <a:pt x="134552" y="192216"/>
                  <a:pt x="132688" y="161230"/>
                  <a:pt x="140044" y="131805"/>
                </a:cubicBezTo>
                <a:cubicBezTo>
                  <a:pt x="142150" y="123381"/>
                  <a:pt x="147589" y="147863"/>
                  <a:pt x="148281" y="156519"/>
                </a:cubicBezTo>
                <a:cubicBezTo>
                  <a:pt x="153103" y="216799"/>
                  <a:pt x="153773" y="277340"/>
                  <a:pt x="156519" y="337751"/>
                </a:cubicBezTo>
                <a:lnTo>
                  <a:pt x="181233" y="263611"/>
                </a:lnTo>
                <a:cubicBezTo>
                  <a:pt x="183979" y="255373"/>
                  <a:pt x="187365" y="247321"/>
                  <a:pt x="189471" y="238897"/>
                </a:cubicBezTo>
                <a:cubicBezTo>
                  <a:pt x="192217" y="227913"/>
                  <a:pt x="194598" y="216832"/>
                  <a:pt x="197708" y="205946"/>
                </a:cubicBezTo>
                <a:cubicBezTo>
                  <a:pt x="200093" y="197597"/>
                  <a:pt x="203560" y="189582"/>
                  <a:pt x="205946" y="181233"/>
                </a:cubicBezTo>
                <a:cubicBezTo>
                  <a:pt x="209056" y="170347"/>
                  <a:pt x="222190" y="156287"/>
                  <a:pt x="214184" y="148281"/>
                </a:cubicBezTo>
                <a:cubicBezTo>
                  <a:pt x="207183" y="141280"/>
                  <a:pt x="197709" y="159265"/>
                  <a:pt x="189471" y="164757"/>
                </a:cubicBezTo>
                <a:cubicBezTo>
                  <a:pt x="174971" y="208257"/>
                  <a:pt x="186051" y="182242"/>
                  <a:pt x="148281" y="238897"/>
                </a:cubicBezTo>
                <a:lnTo>
                  <a:pt x="131806" y="263611"/>
                </a:lnTo>
                <a:cubicBezTo>
                  <a:pt x="129060" y="244389"/>
                  <a:pt x="127376" y="224986"/>
                  <a:pt x="123568" y="205946"/>
                </a:cubicBezTo>
                <a:cubicBezTo>
                  <a:pt x="121865" y="197431"/>
                  <a:pt x="115330" y="189916"/>
                  <a:pt x="115330" y="181233"/>
                </a:cubicBezTo>
                <a:cubicBezTo>
                  <a:pt x="115330" y="164530"/>
                  <a:pt x="120822" y="148281"/>
                  <a:pt x="123568" y="131805"/>
                </a:cubicBezTo>
                <a:cubicBezTo>
                  <a:pt x="138595" y="176887"/>
                  <a:pt x="133022" y="203516"/>
                  <a:pt x="156519" y="156519"/>
                </a:cubicBezTo>
                <a:cubicBezTo>
                  <a:pt x="160402" y="148752"/>
                  <a:pt x="162011" y="140043"/>
                  <a:pt x="164757" y="131805"/>
                </a:cubicBezTo>
                <a:cubicBezTo>
                  <a:pt x="186725" y="197709"/>
                  <a:pt x="159265" y="131805"/>
                  <a:pt x="181233" y="131805"/>
                </a:cubicBezTo>
                <a:cubicBezTo>
                  <a:pt x="192883" y="131805"/>
                  <a:pt x="197708" y="148281"/>
                  <a:pt x="205946" y="156519"/>
                </a:cubicBezTo>
                <a:cubicBezTo>
                  <a:pt x="226177" y="237443"/>
                  <a:pt x="226809" y="206265"/>
                  <a:pt x="214184" y="288324"/>
                </a:cubicBezTo>
                <a:cubicBezTo>
                  <a:pt x="212055" y="302163"/>
                  <a:pt x="199684" y="316990"/>
                  <a:pt x="205946" y="329514"/>
                </a:cubicBezTo>
                <a:cubicBezTo>
                  <a:pt x="210374" y="338370"/>
                  <a:pt x="216930" y="313038"/>
                  <a:pt x="222422" y="304800"/>
                </a:cubicBezTo>
                <a:cubicBezTo>
                  <a:pt x="242949" y="222693"/>
                  <a:pt x="242621" y="261233"/>
                  <a:pt x="230660" y="189470"/>
                </a:cubicBezTo>
                <a:cubicBezTo>
                  <a:pt x="227914" y="197708"/>
                  <a:pt x="226639" y="206593"/>
                  <a:pt x="222422" y="214184"/>
                </a:cubicBezTo>
                <a:cubicBezTo>
                  <a:pt x="201083" y="252595"/>
                  <a:pt x="188020" y="263329"/>
                  <a:pt x="164757" y="296562"/>
                </a:cubicBezTo>
                <a:cubicBezTo>
                  <a:pt x="153402" y="312784"/>
                  <a:pt x="131806" y="345989"/>
                  <a:pt x="131806" y="345989"/>
                </a:cubicBezTo>
                <a:cubicBezTo>
                  <a:pt x="144256" y="296192"/>
                  <a:pt x="136465" y="323776"/>
                  <a:pt x="156519" y="263611"/>
                </a:cubicBezTo>
                <a:cubicBezTo>
                  <a:pt x="161946" y="247330"/>
                  <a:pt x="166715" y="225799"/>
                  <a:pt x="181233" y="214184"/>
                </a:cubicBezTo>
                <a:cubicBezTo>
                  <a:pt x="188014" y="208760"/>
                  <a:pt x="197708" y="208692"/>
                  <a:pt x="205946" y="205946"/>
                </a:cubicBezTo>
                <a:cubicBezTo>
                  <a:pt x="245710" y="146301"/>
                  <a:pt x="230043" y="138808"/>
                  <a:pt x="255373" y="189470"/>
                </a:cubicBezTo>
                <a:cubicBezTo>
                  <a:pt x="252627" y="208692"/>
                  <a:pt x="250609" y="228031"/>
                  <a:pt x="247136" y="247135"/>
                </a:cubicBezTo>
                <a:cubicBezTo>
                  <a:pt x="245111" y="258274"/>
                  <a:pt x="238898" y="268765"/>
                  <a:pt x="238898" y="280087"/>
                </a:cubicBezTo>
                <a:cubicBezTo>
                  <a:pt x="238898" y="288771"/>
                  <a:pt x="243253" y="263140"/>
                  <a:pt x="247136" y="255373"/>
                </a:cubicBezTo>
                <a:cubicBezTo>
                  <a:pt x="251564" y="246518"/>
                  <a:pt x="258119" y="238898"/>
                  <a:pt x="263611" y="230660"/>
                </a:cubicBezTo>
                <a:cubicBezTo>
                  <a:pt x="266357" y="219676"/>
                  <a:pt x="268739" y="208594"/>
                  <a:pt x="271849" y="197708"/>
                </a:cubicBezTo>
                <a:cubicBezTo>
                  <a:pt x="274235" y="189359"/>
                  <a:pt x="280087" y="164312"/>
                  <a:pt x="280087" y="172995"/>
                </a:cubicBezTo>
                <a:cubicBezTo>
                  <a:pt x="280087" y="208798"/>
                  <a:pt x="277433" y="244722"/>
                  <a:pt x="271849" y="280087"/>
                </a:cubicBezTo>
                <a:cubicBezTo>
                  <a:pt x="262040" y="342210"/>
                  <a:pt x="259421" y="313180"/>
                  <a:pt x="238898" y="354227"/>
                </a:cubicBezTo>
                <a:cubicBezTo>
                  <a:pt x="235015" y="361994"/>
                  <a:pt x="221976" y="378941"/>
                  <a:pt x="230660" y="378941"/>
                </a:cubicBezTo>
                <a:cubicBezTo>
                  <a:pt x="240561" y="378941"/>
                  <a:pt x="242224" y="362823"/>
                  <a:pt x="247136" y="354227"/>
                </a:cubicBezTo>
                <a:cubicBezTo>
                  <a:pt x="253229" y="343565"/>
                  <a:pt x="257518" y="331938"/>
                  <a:pt x="263611" y="321276"/>
                </a:cubicBezTo>
                <a:cubicBezTo>
                  <a:pt x="289163" y="276559"/>
                  <a:pt x="273220" y="317161"/>
                  <a:pt x="288325" y="271849"/>
                </a:cubicBezTo>
                <a:cubicBezTo>
                  <a:pt x="291071" y="280087"/>
                  <a:pt x="295010" y="288019"/>
                  <a:pt x="296563" y="296562"/>
                </a:cubicBezTo>
                <a:cubicBezTo>
                  <a:pt x="300523" y="318344"/>
                  <a:pt x="296578" y="341910"/>
                  <a:pt x="304800" y="362465"/>
                </a:cubicBezTo>
                <a:cubicBezTo>
                  <a:pt x="308025" y="370528"/>
                  <a:pt x="311154" y="346228"/>
                  <a:pt x="313038" y="337751"/>
                </a:cubicBezTo>
                <a:cubicBezTo>
                  <a:pt x="316661" y="321446"/>
                  <a:pt x="318530" y="304800"/>
                  <a:pt x="321276" y="288324"/>
                </a:cubicBezTo>
                <a:cubicBezTo>
                  <a:pt x="326768" y="304800"/>
                  <a:pt x="332260" y="354227"/>
                  <a:pt x="337752" y="337751"/>
                </a:cubicBezTo>
                <a:lnTo>
                  <a:pt x="354227" y="288324"/>
                </a:lnTo>
                <a:cubicBezTo>
                  <a:pt x="356973" y="280086"/>
                  <a:pt x="360359" y="272035"/>
                  <a:pt x="362465" y="263611"/>
                </a:cubicBezTo>
                <a:cubicBezTo>
                  <a:pt x="365211" y="252627"/>
                  <a:pt x="370703" y="219338"/>
                  <a:pt x="370703" y="230660"/>
                </a:cubicBezTo>
                <a:cubicBezTo>
                  <a:pt x="370703" y="250076"/>
                  <a:pt x="365657" y="269172"/>
                  <a:pt x="362465" y="288324"/>
                </a:cubicBezTo>
                <a:cubicBezTo>
                  <a:pt x="355838" y="328087"/>
                  <a:pt x="356600" y="322396"/>
                  <a:pt x="345990" y="354227"/>
                </a:cubicBezTo>
                <a:cubicBezTo>
                  <a:pt x="348683" y="338070"/>
                  <a:pt x="357528" y="281712"/>
                  <a:pt x="362465" y="263611"/>
                </a:cubicBezTo>
                <a:cubicBezTo>
                  <a:pt x="367035" y="246856"/>
                  <a:pt x="378941" y="214184"/>
                  <a:pt x="378941" y="214184"/>
                </a:cubicBezTo>
                <a:cubicBezTo>
                  <a:pt x="395987" y="239752"/>
                  <a:pt x="403654" y="244456"/>
                  <a:pt x="403654" y="280087"/>
                </a:cubicBezTo>
                <a:cubicBezTo>
                  <a:pt x="403654" y="296790"/>
                  <a:pt x="390136" y="345360"/>
                  <a:pt x="395417" y="329514"/>
                </a:cubicBezTo>
                <a:lnTo>
                  <a:pt x="403654" y="304800"/>
                </a:lnTo>
                <a:cubicBezTo>
                  <a:pt x="409146" y="313038"/>
                  <a:pt x="416230" y="320414"/>
                  <a:pt x="420130" y="329514"/>
                </a:cubicBezTo>
                <a:cubicBezTo>
                  <a:pt x="424590" y="339920"/>
                  <a:pt x="418948" y="368745"/>
                  <a:pt x="428368" y="362465"/>
                </a:cubicBezTo>
                <a:cubicBezTo>
                  <a:pt x="442818" y="352832"/>
                  <a:pt x="439352" y="329514"/>
                  <a:pt x="444844" y="313038"/>
                </a:cubicBezTo>
                <a:lnTo>
                  <a:pt x="453081" y="288324"/>
                </a:lnTo>
                <a:cubicBezTo>
                  <a:pt x="458573" y="296562"/>
                  <a:pt x="466426" y="303645"/>
                  <a:pt x="469557" y="313038"/>
                </a:cubicBezTo>
                <a:cubicBezTo>
                  <a:pt x="474839" y="328884"/>
                  <a:pt x="461092" y="362465"/>
                  <a:pt x="477795" y="362465"/>
                </a:cubicBezTo>
                <a:cubicBezTo>
                  <a:pt x="495162" y="362465"/>
                  <a:pt x="494271" y="313038"/>
                  <a:pt x="494271" y="313038"/>
                </a:cubicBezTo>
                <a:cubicBezTo>
                  <a:pt x="499763" y="329514"/>
                  <a:pt x="505254" y="378941"/>
                  <a:pt x="510746" y="362465"/>
                </a:cubicBezTo>
                <a:lnTo>
                  <a:pt x="527222" y="313038"/>
                </a:lnTo>
                <a:lnTo>
                  <a:pt x="535460" y="288324"/>
                </a:lnTo>
                <a:cubicBezTo>
                  <a:pt x="538206" y="296562"/>
                  <a:pt x="541814" y="304561"/>
                  <a:pt x="543698" y="313038"/>
                </a:cubicBezTo>
                <a:cubicBezTo>
                  <a:pt x="547321" y="329343"/>
                  <a:pt x="542671" y="348567"/>
                  <a:pt x="551936" y="362465"/>
                </a:cubicBezTo>
                <a:cubicBezTo>
                  <a:pt x="556753" y="369690"/>
                  <a:pt x="555356" y="344976"/>
                  <a:pt x="560173" y="337751"/>
                </a:cubicBezTo>
                <a:cubicBezTo>
                  <a:pt x="566635" y="328058"/>
                  <a:pt x="576649" y="321276"/>
                  <a:pt x="584887" y="313038"/>
                </a:cubicBezTo>
                <a:cubicBezTo>
                  <a:pt x="590379" y="321276"/>
                  <a:pt x="591655" y="335809"/>
                  <a:pt x="601363" y="337751"/>
                </a:cubicBezTo>
                <a:cubicBezTo>
                  <a:pt x="611071" y="339693"/>
                  <a:pt x="618156" y="315336"/>
                  <a:pt x="626076" y="321276"/>
                </a:cubicBezTo>
                <a:cubicBezTo>
                  <a:pt x="637277" y="329677"/>
                  <a:pt x="626547" y="350815"/>
                  <a:pt x="634314" y="362465"/>
                </a:cubicBezTo>
                <a:cubicBezTo>
                  <a:pt x="639131" y="369690"/>
                  <a:pt x="650789" y="367957"/>
                  <a:pt x="659027" y="370703"/>
                </a:cubicBezTo>
                <a:cubicBezTo>
                  <a:pt x="667265" y="365211"/>
                  <a:pt x="673840" y="354227"/>
                  <a:pt x="683741" y="354227"/>
                </a:cubicBezTo>
                <a:cubicBezTo>
                  <a:pt x="701108" y="354227"/>
                  <a:pt x="750016" y="374915"/>
                  <a:pt x="733168" y="370703"/>
                </a:cubicBezTo>
                <a:cubicBezTo>
                  <a:pt x="722184" y="367957"/>
                  <a:pt x="711103" y="365575"/>
                  <a:pt x="700217" y="362465"/>
                </a:cubicBezTo>
                <a:cubicBezTo>
                  <a:pt x="691868" y="360079"/>
                  <a:pt x="683881" y="356512"/>
                  <a:pt x="675503" y="354227"/>
                </a:cubicBezTo>
                <a:cubicBezTo>
                  <a:pt x="653657" y="348269"/>
                  <a:pt x="631568" y="343243"/>
                  <a:pt x="609600" y="337751"/>
                </a:cubicBezTo>
                <a:cubicBezTo>
                  <a:pt x="598616" y="335005"/>
                  <a:pt x="587390" y="333094"/>
                  <a:pt x="576649" y="329514"/>
                </a:cubicBezTo>
                <a:lnTo>
                  <a:pt x="502508" y="304800"/>
                </a:lnTo>
                <a:lnTo>
                  <a:pt x="428368" y="280087"/>
                </a:lnTo>
                <a:lnTo>
                  <a:pt x="403654" y="271849"/>
                </a:lnTo>
                <a:cubicBezTo>
                  <a:pt x="403654" y="271849"/>
                  <a:pt x="419944" y="277981"/>
                  <a:pt x="428368" y="280087"/>
                </a:cubicBezTo>
                <a:cubicBezTo>
                  <a:pt x="477523" y="292375"/>
                  <a:pt x="450151" y="286463"/>
                  <a:pt x="510746" y="296562"/>
                </a:cubicBezTo>
                <a:cubicBezTo>
                  <a:pt x="513884" y="305976"/>
                  <a:pt x="529576" y="336574"/>
                  <a:pt x="510746" y="345989"/>
                </a:cubicBezTo>
                <a:cubicBezTo>
                  <a:pt x="502979" y="349872"/>
                  <a:pt x="494271" y="340497"/>
                  <a:pt x="486033" y="337751"/>
                </a:cubicBezTo>
                <a:cubicBezTo>
                  <a:pt x="467811" y="319529"/>
                  <a:pt x="456315" y="311266"/>
                  <a:pt x="444844" y="288324"/>
                </a:cubicBezTo>
                <a:cubicBezTo>
                  <a:pt x="440961" y="280557"/>
                  <a:pt x="439352" y="271849"/>
                  <a:pt x="436606" y="263611"/>
                </a:cubicBezTo>
                <a:cubicBezTo>
                  <a:pt x="433860" y="280087"/>
                  <a:pt x="411665" y="313038"/>
                  <a:pt x="428368" y="313038"/>
                </a:cubicBezTo>
                <a:cubicBezTo>
                  <a:pt x="445735" y="313038"/>
                  <a:pt x="444844" y="263611"/>
                  <a:pt x="444844" y="263611"/>
                </a:cubicBezTo>
                <a:cubicBezTo>
                  <a:pt x="442098" y="282833"/>
                  <a:pt x="422876" y="307546"/>
                  <a:pt x="436606" y="321276"/>
                </a:cubicBezTo>
                <a:cubicBezTo>
                  <a:pt x="448886" y="333556"/>
                  <a:pt x="486033" y="304800"/>
                  <a:pt x="486033" y="304800"/>
                </a:cubicBezTo>
                <a:cubicBezTo>
                  <a:pt x="494271" y="307546"/>
                  <a:pt x="504606" y="306898"/>
                  <a:pt x="510746" y="313038"/>
                </a:cubicBezTo>
                <a:cubicBezTo>
                  <a:pt x="538205" y="340497"/>
                  <a:pt x="510747" y="340497"/>
                  <a:pt x="494271" y="345989"/>
                </a:cubicBezTo>
                <a:cubicBezTo>
                  <a:pt x="465437" y="326768"/>
                  <a:pt x="450336" y="321278"/>
                  <a:pt x="436606" y="280087"/>
                </a:cubicBezTo>
                <a:cubicBezTo>
                  <a:pt x="433860" y="271849"/>
                  <a:pt x="435434" y="260420"/>
                  <a:pt x="428368" y="255373"/>
                </a:cubicBezTo>
                <a:cubicBezTo>
                  <a:pt x="414236" y="245279"/>
                  <a:pt x="393391" y="248530"/>
                  <a:pt x="378941" y="238897"/>
                </a:cubicBezTo>
                <a:cubicBezTo>
                  <a:pt x="347002" y="217606"/>
                  <a:pt x="363620" y="225553"/>
                  <a:pt x="329514" y="214184"/>
                </a:cubicBezTo>
                <a:cubicBezTo>
                  <a:pt x="324022" y="205946"/>
                  <a:pt x="320959" y="183530"/>
                  <a:pt x="313038" y="189470"/>
                </a:cubicBezTo>
                <a:cubicBezTo>
                  <a:pt x="299145" y="199890"/>
                  <a:pt x="296563" y="238897"/>
                  <a:pt x="296563" y="238897"/>
                </a:cubicBezTo>
                <a:cubicBezTo>
                  <a:pt x="293817" y="230659"/>
                  <a:pt x="297008" y="214184"/>
                  <a:pt x="288325" y="214184"/>
                </a:cubicBezTo>
                <a:cubicBezTo>
                  <a:pt x="279642" y="214184"/>
                  <a:pt x="283970" y="231130"/>
                  <a:pt x="280087" y="238897"/>
                </a:cubicBezTo>
                <a:cubicBezTo>
                  <a:pt x="248148" y="302774"/>
                  <a:pt x="276079" y="226208"/>
                  <a:pt x="255373" y="288324"/>
                </a:cubicBezTo>
                <a:cubicBezTo>
                  <a:pt x="258119" y="271848"/>
                  <a:pt x="263611" y="255600"/>
                  <a:pt x="263611" y="238897"/>
                </a:cubicBezTo>
                <a:cubicBezTo>
                  <a:pt x="263611" y="230214"/>
                  <a:pt x="264056" y="214184"/>
                  <a:pt x="255373" y="214184"/>
                </a:cubicBezTo>
                <a:cubicBezTo>
                  <a:pt x="246690" y="214184"/>
                  <a:pt x="251353" y="231307"/>
                  <a:pt x="247136" y="238897"/>
                </a:cubicBezTo>
                <a:cubicBezTo>
                  <a:pt x="237520" y="256207"/>
                  <a:pt x="214184" y="288324"/>
                  <a:pt x="214184" y="288324"/>
                </a:cubicBezTo>
                <a:cubicBezTo>
                  <a:pt x="208692" y="280086"/>
                  <a:pt x="201608" y="272711"/>
                  <a:pt x="197708" y="263611"/>
                </a:cubicBezTo>
                <a:cubicBezTo>
                  <a:pt x="193248" y="253205"/>
                  <a:pt x="192581" y="241546"/>
                  <a:pt x="189471" y="230660"/>
                </a:cubicBezTo>
                <a:cubicBezTo>
                  <a:pt x="172581" y="171544"/>
                  <a:pt x="189747" y="248514"/>
                  <a:pt x="172995" y="164757"/>
                </a:cubicBezTo>
                <a:cubicBezTo>
                  <a:pt x="171056" y="172513"/>
                  <a:pt x="161891" y="212753"/>
                  <a:pt x="156519" y="222422"/>
                </a:cubicBezTo>
                <a:cubicBezTo>
                  <a:pt x="146903" y="239731"/>
                  <a:pt x="123568" y="271849"/>
                  <a:pt x="123568" y="271849"/>
                </a:cubicBezTo>
                <a:cubicBezTo>
                  <a:pt x="213698" y="301894"/>
                  <a:pt x="79586" y="251568"/>
                  <a:pt x="164757" y="304800"/>
                </a:cubicBezTo>
                <a:cubicBezTo>
                  <a:pt x="179484" y="314004"/>
                  <a:pt x="230309" y="327726"/>
                  <a:pt x="214184" y="321276"/>
                </a:cubicBezTo>
                <a:lnTo>
                  <a:pt x="172995" y="304800"/>
                </a:lnTo>
                <a:cubicBezTo>
                  <a:pt x="140932" y="312816"/>
                  <a:pt x="83886" y="328768"/>
                  <a:pt x="57665" y="321276"/>
                </a:cubicBezTo>
                <a:cubicBezTo>
                  <a:pt x="46463" y="318075"/>
                  <a:pt x="72685" y="303025"/>
                  <a:pt x="82379" y="296562"/>
                </a:cubicBezTo>
                <a:cubicBezTo>
                  <a:pt x="89604" y="291745"/>
                  <a:pt x="99325" y="292207"/>
                  <a:pt x="107092" y="288324"/>
                </a:cubicBezTo>
                <a:cubicBezTo>
                  <a:pt x="115947" y="283896"/>
                  <a:pt x="131806" y="271849"/>
                  <a:pt x="131806" y="27184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  <a:endCxn id="5" idx="61"/>
          </p:cNvCxnSpPr>
          <p:nvPr/>
        </p:nvCxnSpPr>
        <p:spPr>
          <a:xfrm flipH="1">
            <a:off x="6030097" y="3114269"/>
            <a:ext cx="698787" cy="650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8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5731816" y="1788007"/>
            <a:ext cx="1" cy="207821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367473" y="2763184"/>
                <a:ext cx="379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473" y="2763184"/>
                <a:ext cx="37984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/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/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/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18C2F4C0-E46E-0344-B1D3-0AB9631435D2}"/>
              </a:ext>
            </a:extLst>
          </p:cNvPr>
          <p:cNvSpPr/>
          <p:nvPr/>
        </p:nvSpPr>
        <p:spPr>
          <a:xfrm>
            <a:off x="5729054" y="3390702"/>
            <a:ext cx="813060" cy="480750"/>
          </a:xfrm>
          <a:custGeom>
            <a:avLst/>
            <a:gdLst>
              <a:gd name="connsiteX0" fmla="*/ 37565 w 813060"/>
              <a:gd name="connsiteY0" fmla="*/ 458627 h 480750"/>
              <a:gd name="connsiteX1" fmla="*/ 22817 w 813060"/>
              <a:gd name="connsiteY1" fmla="*/ 362763 h 480750"/>
              <a:gd name="connsiteX2" fmla="*/ 30191 w 813060"/>
              <a:gd name="connsiteY2" fmla="*/ 215279 h 480750"/>
              <a:gd name="connsiteX3" fmla="*/ 37565 w 813060"/>
              <a:gd name="connsiteY3" fmla="*/ 16175 h 480750"/>
              <a:gd name="connsiteX4" fmla="*/ 44940 w 813060"/>
              <a:gd name="connsiteY4" fmla="*/ 303769 h 480750"/>
              <a:gd name="connsiteX5" fmla="*/ 30191 w 813060"/>
              <a:gd name="connsiteY5" fmla="*/ 75169 h 480750"/>
              <a:gd name="connsiteX6" fmla="*/ 22817 w 813060"/>
              <a:gd name="connsiteY6" fmla="*/ 16175 h 480750"/>
              <a:gd name="connsiteX7" fmla="*/ 44940 w 813060"/>
              <a:gd name="connsiteY7" fmla="*/ 1427 h 480750"/>
              <a:gd name="connsiteX8" fmla="*/ 22817 w 813060"/>
              <a:gd name="connsiteY8" fmla="*/ 60421 h 480750"/>
              <a:gd name="connsiteX9" fmla="*/ 30191 w 813060"/>
              <a:gd name="connsiteY9" fmla="*/ 38298 h 480750"/>
              <a:gd name="connsiteX10" fmla="*/ 52314 w 813060"/>
              <a:gd name="connsiteY10" fmla="*/ 23550 h 480750"/>
              <a:gd name="connsiteX11" fmla="*/ 44940 w 813060"/>
              <a:gd name="connsiteY11" fmla="*/ 60421 h 480750"/>
              <a:gd name="connsiteX12" fmla="*/ 52314 w 813060"/>
              <a:gd name="connsiteY12" fmla="*/ 67795 h 480750"/>
              <a:gd name="connsiteX13" fmla="*/ 44940 w 813060"/>
              <a:gd name="connsiteY13" fmla="*/ 104666 h 480750"/>
              <a:gd name="connsiteX14" fmla="*/ 15443 w 813060"/>
              <a:gd name="connsiteY14" fmla="*/ 141537 h 480750"/>
              <a:gd name="connsiteX15" fmla="*/ 37565 w 813060"/>
              <a:gd name="connsiteY15" fmla="*/ 119414 h 480750"/>
              <a:gd name="connsiteX16" fmla="*/ 59688 w 813060"/>
              <a:gd name="connsiteY16" fmla="*/ 104666 h 480750"/>
              <a:gd name="connsiteX17" fmla="*/ 37565 w 813060"/>
              <a:gd name="connsiteY17" fmla="*/ 148911 h 480750"/>
              <a:gd name="connsiteX18" fmla="*/ 52314 w 813060"/>
              <a:gd name="connsiteY18" fmla="*/ 134163 h 480750"/>
              <a:gd name="connsiteX19" fmla="*/ 81811 w 813060"/>
              <a:gd name="connsiteY19" fmla="*/ 119414 h 480750"/>
              <a:gd name="connsiteX20" fmla="*/ 118681 w 813060"/>
              <a:gd name="connsiteY20" fmla="*/ 75169 h 480750"/>
              <a:gd name="connsiteX21" fmla="*/ 111307 w 813060"/>
              <a:gd name="connsiteY21" fmla="*/ 97292 h 480750"/>
              <a:gd name="connsiteX22" fmla="*/ 89185 w 813060"/>
              <a:gd name="connsiteY22" fmla="*/ 126788 h 480750"/>
              <a:gd name="connsiteX23" fmla="*/ 74436 w 813060"/>
              <a:gd name="connsiteY23" fmla="*/ 156285 h 480750"/>
              <a:gd name="connsiteX24" fmla="*/ 89185 w 813060"/>
              <a:gd name="connsiteY24" fmla="*/ 134163 h 480750"/>
              <a:gd name="connsiteX25" fmla="*/ 67062 w 813060"/>
              <a:gd name="connsiteY25" fmla="*/ 171033 h 480750"/>
              <a:gd name="connsiteX26" fmla="*/ 52314 w 813060"/>
              <a:gd name="connsiteY26" fmla="*/ 193156 h 480750"/>
              <a:gd name="connsiteX27" fmla="*/ 30191 w 813060"/>
              <a:gd name="connsiteY27" fmla="*/ 207904 h 480750"/>
              <a:gd name="connsiteX28" fmla="*/ 694 w 813060"/>
              <a:gd name="connsiteY28" fmla="*/ 244775 h 480750"/>
              <a:gd name="connsiteX29" fmla="*/ 22817 w 813060"/>
              <a:gd name="connsiteY29" fmla="*/ 230027 h 480750"/>
              <a:gd name="connsiteX30" fmla="*/ 44940 w 813060"/>
              <a:gd name="connsiteY30" fmla="*/ 207904 h 480750"/>
              <a:gd name="connsiteX31" fmla="*/ 74436 w 813060"/>
              <a:gd name="connsiteY31" fmla="*/ 193156 h 480750"/>
              <a:gd name="connsiteX32" fmla="*/ 103933 w 813060"/>
              <a:gd name="connsiteY32" fmla="*/ 171033 h 480750"/>
              <a:gd name="connsiteX33" fmla="*/ 140804 w 813060"/>
              <a:gd name="connsiteY33" fmla="*/ 148911 h 480750"/>
              <a:gd name="connsiteX34" fmla="*/ 162927 w 813060"/>
              <a:gd name="connsiteY34" fmla="*/ 134163 h 480750"/>
              <a:gd name="connsiteX35" fmla="*/ 185049 w 813060"/>
              <a:gd name="connsiteY35" fmla="*/ 112040 h 480750"/>
              <a:gd name="connsiteX36" fmla="*/ 207172 w 813060"/>
              <a:gd name="connsiteY36" fmla="*/ 104666 h 480750"/>
              <a:gd name="connsiteX37" fmla="*/ 185049 w 813060"/>
              <a:gd name="connsiteY37" fmla="*/ 148911 h 480750"/>
              <a:gd name="connsiteX38" fmla="*/ 170301 w 813060"/>
              <a:gd name="connsiteY38" fmla="*/ 185782 h 480750"/>
              <a:gd name="connsiteX39" fmla="*/ 140804 w 813060"/>
              <a:gd name="connsiteY39" fmla="*/ 215279 h 480750"/>
              <a:gd name="connsiteX40" fmla="*/ 133430 w 813060"/>
              <a:gd name="connsiteY40" fmla="*/ 237401 h 480750"/>
              <a:gd name="connsiteX41" fmla="*/ 155552 w 813060"/>
              <a:gd name="connsiteY41" fmla="*/ 207904 h 480750"/>
              <a:gd name="connsiteX42" fmla="*/ 185049 w 813060"/>
              <a:gd name="connsiteY42" fmla="*/ 193156 h 480750"/>
              <a:gd name="connsiteX43" fmla="*/ 199798 w 813060"/>
              <a:gd name="connsiteY43" fmla="*/ 178408 h 480750"/>
              <a:gd name="connsiteX44" fmla="*/ 236669 w 813060"/>
              <a:gd name="connsiteY44" fmla="*/ 148911 h 480750"/>
              <a:gd name="connsiteX45" fmla="*/ 214546 w 813060"/>
              <a:gd name="connsiteY45" fmla="*/ 185782 h 480750"/>
              <a:gd name="connsiteX46" fmla="*/ 192423 w 813060"/>
              <a:gd name="connsiteY46" fmla="*/ 222653 h 480750"/>
              <a:gd name="connsiteX47" fmla="*/ 162927 w 813060"/>
              <a:gd name="connsiteY47" fmla="*/ 244775 h 480750"/>
              <a:gd name="connsiteX48" fmla="*/ 111307 w 813060"/>
              <a:gd name="connsiteY48" fmla="*/ 296395 h 480750"/>
              <a:gd name="connsiteX49" fmla="*/ 67062 w 813060"/>
              <a:gd name="connsiteY49" fmla="*/ 333266 h 480750"/>
              <a:gd name="connsiteX50" fmla="*/ 22817 w 813060"/>
              <a:gd name="connsiteY50" fmla="*/ 362763 h 480750"/>
              <a:gd name="connsiteX51" fmla="*/ 74436 w 813060"/>
              <a:gd name="connsiteY51" fmla="*/ 318517 h 480750"/>
              <a:gd name="connsiteX52" fmla="*/ 89185 w 813060"/>
              <a:gd name="connsiteY52" fmla="*/ 296395 h 480750"/>
              <a:gd name="connsiteX53" fmla="*/ 177675 w 813060"/>
              <a:gd name="connsiteY53" fmla="*/ 244775 h 480750"/>
              <a:gd name="connsiteX54" fmla="*/ 133430 w 813060"/>
              <a:gd name="connsiteY54" fmla="*/ 325892 h 480750"/>
              <a:gd name="connsiteX55" fmla="*/ 118681 w 813060"/>
              <a:gd name="connsiteY55" fmla="*/ 340640 h 480750"/>
              <a:gd name="connsiteX56" fmla="*/ 96559 w 813060"/>
              <a:gd name="connsiteY56" fmla="*/ 362763 h 480750"/>
              <a:gd name="connsiteX57" fmla="*/ 111307 w 813060"/>
              <a:gd name="connsiteY57" fmla="*/ 215279 h 480750"/>
              <a:gd name="connsiteX58" fmla="*/ 118681 w 813060"/>
              <a:gd name="connsiteY58" fmla="*/ 185782 h 480750"/>
              <a:gd name="connsiteX59" fmla="*/ 140804 w 813060"/>
              <a:gd name="connsiteY59" fmla="*/ 104666 h 480750"/>
              <a:gd name="connsiteX60" fmla="*/ 133430 w 813060"/>
              <a:gd name="connsiteY60" fmla="*/ 126788 h 480750"/>
              <a:gd name="connsiteX61" fmla="*/ 118681 w 813060"/>
              <a:gd name="connsiteY61" fmla="*/ 163659 h 480750"/>
              <a:gd name="connsiteX62" fmla="*/ 81811 w 813060"/>
              <a:gd name="connsiteY62" fmla="*/ 215279 h 480750"/>
              <a:gd name="connsiteX63" fmla="*/ 96559 w 813060"/>
              <a:gd name="connsiteY63" fmla="*/ 171033 h 480750"/>
              <a:gd name="connsiteX64" fmla="*/ 126056 w 813060"/>
              <a:gd name="connsiteY64" fmla="*/ 112040 h 480750"/>
              <a:gd name="connsiteX65" fmla="*/ 96559 w 813060"/>
              <a:gd name="connsiteY65" fmla="*/ 141537 h 480750"/>
              <a:gd name="connsiteX66" fmla="*/ 67062 w 813060"/>
              <a:gd name="connsiteY66" fmla="*/ 178408 h 480750"/>
              <a:gd name="connsiteX67" fmla="*/ 44940 w 813060"/>
              <a:gd name="connsiteY67" fmla="*/ 193156 h 480750"/>
              <a:gd name="connsiteX68" fmla="*/ 59688 w 813060"/>
              <a:gd name="connsiteY68" fmla="*/ 89917 h 480750"/>
              <a:gd name="connsiteX69" fmla="*/ 67062 w 813060"/>
              <a:gd name="connsiteY69" fmla="*/ 60421 h 480750"/>
              <a:gd name="connsiteX70" fmla="*/ 59688 w 813060"/>
              <a:gd name="connsiteY70" fmla="*/ 104666 h 480750"/>
              <a:gd name="connsiteX71" fmla="*/ 44940 w 813060"/>
              <a:gd name="connsiteY71" fmla="*/ 259524 h 480750"/>
              <a:gd name="connsiteX72" fmla="*/ 30191 w 813060"/>
              <a:gd name="connsiteY72" fmla="*/ 318517 h 480750"/>
              <a:gd name="connsiteX73" fmla="*/ 44940 w 813060"/>
              <a:gd name="connsiteY73" fmla="*/ 333266 h 480750"/>
              <a:gd name="connsiteX74" fmla="*/ 74436 w 813060"/>
              <a:gd name="connsiteY74" fmla="*/ 289021 h 480750"/>
              <a:gd name="connsiteX75" fmla="*/ 133430 w 813060"/>
              <a:gd name="connsiteY75" fmla="*/ 215279 h 480750"/>
              <a:gd name="connsiteX76" fmla="*/ 162927 w 813060"/>
              <a:gd name="connsiteY76" fmla="*/ 185782 h 480750"/>
              <a:gd name="connsiteX77" fmla="*/ 148178 w 813060"/>
              <a:gd name="connsiteY77" fmla="*/ 266898 h 480750"/>
              <a:gd name="connsiteX78" fmla="*/ 140804 w 813060"/>
              <a:gd name="connsiteY78" fmla="*/ 296395 h 480750"/>
              <a:gd name="connsiteX79" fmla="*/ 133430 w 813060"/>
              <a:gd name="connsiteY79" fmla="*/ 318517 h 480750"/>
              <a:gd name="connsiteX80" fmla="*/ 155552 w 813060"/>
              <a:gd name="connsiteY80" fmla="*/ 281646 h 480750"/>
              <a:gd name="connsiteX81" fmla="*/ 214546 w 813060"/>
              <a:gd name="connsiteY81" fmla="*/ 207904 h 480750"/>
              <a:gd name="connsiteX82" fmla="*/ 244043 w 813060"/>
              <a:gd name="connsiteY82" fmla="*/ 171033 h 480750"/>
              <a:gd name="connsiteX83" fmla="*/ 229294 w 813060"/>
              <a:gd name="connsiteY83" fmla="*/ 207904 h 480750"/>
              <a:gd name="connsiteX84" fmla="*/ 221920 w 813060"/>
              <a:gd name="connsiteY84" fmla="*/ 237401 h 480750"/>
              <a:gd name="connsiteX85" fmla="*/ 170301 w 813060"/>
              <a:gd name="connsiteY85" fmla="*/ 325892 h 480750"/>
              <a:gd name="connsiteX86" fmla="*/ 162927 w 813060"/>
              <a:gd name="connsiteY86" fmla="*/ 355388 h 480750"/>
              <a:gd name="connsiteX87" fmla="*/ 148178 w 813060"/>
              <a:gd name="connsiteY87" fmla="*/ 377511 h 480750"/>
              <a:gd name="connsiteX88" fmla="*/ 177675 w 813060"/>
              <a:gd name="connsiteY88" fmla="*/ 318517 h 480750"/>
              <a:gd name="connsiteX89" fmla="*/ 192423 w 813060"/>
              <a:gd name="connsiteY89" fmla="*/ 289021 h 480750"/>
              <a:gd name="connsiteX90" fmla="*/ 221920 w 813060"/>
              <a:gd name="connsiteY90" fmla="*/ 252150 h 480750"/>
              <a:gd name="connsiteX91" fmla="*/ 229294 w 813060"/>
              <a:gd name="connsiteY91" fmla="*/ 230027 h 480750"/>
              <a:gd name="connsiteX92" fmla="*/ 244043 w 813060"/>
              <a:gd name="connsiteY92" fmla="*/ 215279 h 480750"/>
              <a:gd name="connsiteX93" fmla="*/ 221920 w 813060"/>
              <a:gd name="connsiteY93" fmla="*/ 289021 h 480750"/>
              <a:gd name="connsiteX94" fmla="*/ 185049 w 813060"/>
              <a:gd name="connsiteY94" fmla="*/ 333266 h 480750"/>
              <a:gd name="connsiteX95" fmla="*/ 162927 w 813060"/>
              <a:gd name="connsiteY95" fmla="*/ 362763 h 480750"/>
              <a:gd name="connsiteX96" fmla="*/ 133430 w 813060"/>
              <a:gd name="connsiteY96" fmla="*/ 377511 h 480750"/>
              <a:gd name="connsiteX97" fmla="*/ 111307 w 813060"/>
              <a:gd name="connsiteY97" fmla="*/ 399633 h 480750"/>
              <a:gd name="connsiteX98" fmla="*/ 89185 w 813060"/>
              <a:gd name="connsiteY98" fmla="*/ 414382 h 480750"/>
              <a:gd name="connsiteX99" fmla="*/ 74436 w 813060"/>
              <a:gd name="connsiteY99" fmla="*/ 429130 h 480750"/>
              <a:gd name="connsiteX100" fmla="*/ 52314 w 813060"/>
              <a:gd name="connsiteY100" fmla="*/ 436504 h 480750"/>
              <a:gd name="connsiteX101" fmla="*/ 59688 w 813060"/>
              <a:gd name="connsiteY101" fmla="*/ 414382 h 480750"/>
              <a:gd name="connsiteX102" fmla="*/ 74436 w 813060"/>
              <a:gd name="connsiteY102" fmla="*/ 384885 h 480750"/>
              <a:gd name="connsiteX103" fmla="*/ 118681 w 813060"/>
              <a:gd name="connsiteY103" fmla="*/ 318517 h 480750"/>
              <a:gd name="connsiteX104" fmla="*/ 133430 w 813060"/>
              <a:gd name="connsiteY104" fmla="*/ 303769 h 480750"/>
              <a:gd name="connsiteX105" fmla="*/ 118681 w 813060"/>
              <a:gd name="connsiteY105" fmla="*/ 333266 h 480750"/>
              <a:gd name="connsiteX106" fmla="*/ 89185 w 813060"/>
              <a:gd name="connsiteY106" fmla="*/ 392259 h 480750"/>
              <a:gd name="connsiteX107" fmla="*/ 81811 w 813060"/>
              <a:gd name="connsiteY107" fmla="*/ 421756 h 480750"/>
              <a:gd name="connsiteX108" fmla="*/ 111307 w 813060"/>
              <a:gd name="connsiteY108" fmla="*/ 399633 h 480750"/>
              <a:gd name="connsiteX109" fmla="*/ 148178 w 813060"/>
              <a:gd name="connsiteY109" fmla="*/ 355388 h 480750"/>
              <a:gd name="connsiteX110" fmla="*/ 177675 w 813060"/>
              <a:gd name="connsiteY110" fmla="*/ 333266 h 480750"/>
              <a:gd name="connsiteX111" fmla="*/ 266165 w 813060"/>
              <a:gd name="connsiteY111" fmla="*/ 259524 h 480750"/>
              <a:gd name="connsiteX112" fmla="*/ 295662 w 813060"/>
              <a:gd name="connsiteY112" fmla="*/ 252150 h 480750"/>
              <a:gd name="connsiteX113" fmla="*/ 303036 w 813060"/>
              <a:gd name="connsiteY113" fmla="*/ 289021 h 480750"/>
              <a:gd name="connsiteX114" fmla="*/ 295662 w 813060"/>
              <a:gd name="connsiteY114" fmla="*/ 325892 h 480750"/>
              <a:gd name="connsiteX115" fmla="*/ 280914 w 813060"/>
              <a:gd name="connsiteY115" fmla="*/ 377511 h 480750"/>
              <a:gd name="connsiteX116" fmla="*/ 288288 w 813060"/>
              <a:gd name="connsiteY116" fmla="*/ 355388 h 480750"/>
              <a:gd name="connsiteX117" fmla="*/ 303036 w 813060"/>
              <a:gd name="connsiteY117" fmla="*/ 303769 h 480750"/>
              <a:gd name="connsiteX118" fmla="*/ 325159 w 813060"/>
              <a:gd name="connsiteY118" fmla="*/ 281646 h 480750"/>
              <a:gd name="connsiteX119" fmla="*/ 354656 w 813060"/>
              <a:gd name="connsiteY119" fmla="*/ 237401 h 480750"/>
              <a:gd name="connsiteX120" fmla="*/ 369404 w 813060"/>
              <a:gd name="connsiteY120" fmla="*/ 215279 h 480750"/>
              <a:gd name="connsiteX121" fmla="*/ 354656 w 813060"/>
              <a:gd name="connsiteY121" fmla="*/ 237401 h 480750"/>
              <a:gd name="connsiteX122" fmla="*/ 332533 w 813060"/>
              <a:gd name="connsiteY122" fmla="*/ 289021 h 480750"/>
              <a:gd name="connsiteX123" fmla="*/ 325159 w 813060"/>
              <a:gd name="connsiteY123" fmla="*/ 318517 h 480750"/>
              <a:gd name="connsiteX124" fmla="*/ 280914 w 813060"/>
              <a:gd name="connsiteY124" fmla="*/ 377511 h 480750"/>
              <a:gd name="connsiteX125" fmla="*/ 258791 w 813060"/>
              <a:gd name="connsiteY125" fmla="*/ 407008 h 480750"/>
              <a:gd name="connsiteX126" fmla="*/ 221920 w 813060"/>
              <a:gd name="connsiteY126" fmla="*/ 458627 h 480750"/>
              <a:gd name="connsiteX127" fmla="*/ 214546 w 813060"/>
              <a:gd name="connsiteY127" fmla="*/ 436504 h 480750"/>
              <a:gd name="connsiteX128" fmla="*/ 244043 w 813060"/>
              <a:gd name="connsiteY128" fmla="*/ 392259 h 480750"/>
              <a:gd name="connsiteX129" fmla="*/ 317785 w 813060"/>
              <a:gd name="connsiteY129" fmla="*/ 311143 h 480750"/>
              <a:gd name="connsiteX130" fmla="*/ 332533 w 813060"/>
              <a:gd name="connsiteY130" fmla="*/ 289021 h 480750"/>
              <a:gd name="connsiteX131" fmla="*/ 325159 w 813060"/>
              <a:gd name="connsiteY131" fmla="*/ 311143 h 480750"/>
              <a:gd name="connsiteX132" fmla="*/ 310411 w 813060"/>
              <a:gd name="connsiteY132" fmla="*/ 325892 h 480750"/>
              <a:gd name="connsiteX133" fmla="*/ 303036 w 813060"/>
              <a:gd name="connsiteY133" fmla="*/ 348014 h 480750"/>
              <a:gd name="connsiteX134" fmla="*/ 258791 w 813060"/>
              <a:gd name="connsiteY134" fmla="*/ 392259 h 480750"/>
              <a:gd name="connsiteX135" fmla="*/ 236669 w 813060"/>
              <a:gd name="connsiteY135" fmla="*/ 414382 h 480750"/>
              <a:gd name="connsiteX136" fmla="*/ 221920 w 813060"/>
              <a:gd name="connsiteY136" fmla="*/ 436504 h 480750"/>
              <a:gd name="connsiteX137" fmla="*/ 214546 w 813060"/>
              <a:gd name="connsiteY137" fmla="*/ 377511 h 480750"/>
              <a:gd name="connsiteX138" fmla="*/ 177675 w 813060"/>
              <a:gd name="connsiteY138" fmla="*/ 407008 h 480750"/>
              <a:gd name="connsiteX139" fmla="*/ 170301 w 813060"/>
              <a:gd name="connsiteY139" fmla="*/ 384885 h 480750"/>
              <a:gd name="connsiteX140" fmla="*/ 199798 w 813060"/>
              <a:gd name="connsiteY140" fmla="*/ 340640 h 480750"/>
              <a:gd name="connsiteX141" fmla="*/ 192423 w 813060"/>
              <a:gd name="connsiteY141" fmla="*/ 370137 h 480750"/>
              <a:gd name="connsiteX142" fmla="*/ 155552 w 813060"/>
              <a:gd name="connsiteY142" fmla="*/ 421756 h 480750"/>
              <a:gd name="connsiteX143" fmla="*/ 140804 w 813060"/>
              <a:gd name="connsiteY143" fmla="*/ 451253 h 480750"/>
              <a:gd name="connsiteX144" fmla="*/ 162927 w 813060"/>
              <a:gd name="connsiteY144" fmla="*/ 384885 h 480750"/>
              <a:gd name="connsiteX145" fmla="*/ 185049 w 813060"/>
              <a:gd name="connsiteY145" fmla="*/ 399633 h 480750"/>
              <a:gd name="connsiteX146" fmla="*/ 266165 w 813060"/>
              <a:gd name="connsiteY146" fmla="*/ 392259 h 480750"/>
              <a:gd name="connsiteX147" fmla="*/ 347281 w 813060"/>
              <a:gd name="connsiteY147" fmla="*/ 355388 h 480750"/>
              <a:gd name="connsiteX148" fmla="*/ 391527 w 813060"/>
              <a:gd name="connsiteY148" fmla="*/ 340640 h 480750"/>
              <a:gd name="connsiteX149" fmla="*/ 435772 w 813060"/>
              <a:gd name="connsiteY149" fmla="*/ 318517 h 480750"/>
              <a:gd name="connsiteX150" fmla="*/ 494765 w 813060"/>
              <a:gd name="connsiteY150" fmla="*/ 296395 h 480750"/>
              <a:gd name="connsiteX151" fmla="*/ 494765 w 813060"/>
              <a:gd name="connsiteY151" fmla="*/ 340640 h 480750"/>
              <a:gd name="connsiteX152" fmla="*/ 465269 w 813060"/>
              <a:gd name="connsiteY152" fmla="*/ 399633 h 480750"/>
              <a:gd name="connsiteX153" fmla="*/ 457894 w 813060"/>
              <a:gd name="connsiteY153" fmla="*/ 325892 h 480750"/>
              <a:gd name="connsiteX154" fmla="*/ 443146 w 813060"/>
              <a:gd name="connsiteY154" fmla="*/ 348014 h 480750"/>
              <a:gd name="connsiteX155" fmla="*/ 391527 w 813060"/>
              <a:gd name="connsiteY155" fmla="*/ 399633 h 480750"/>
              <a:gd name="connsiteX156" fmla="*/ 347281 w 813060"/>
              <a:gd name="connsiteY156" fmla="*/ 436504 h 480750"/>
              <a:gd name="connsiteX157" fmla="*/ 303036 w 813060"/>
              <a:gd name="connsiteY157" fmla="*/ 480750 h 480750"/>
              <a:gd name="connsiteX158" fmla="*/ 317785 w 813060"/>
              <a:gd name="connsiteY158" fmla="*/ 407008 h 480750"/>
              <a:gd name="connsiteX159" fmla="*/ 325159 w 813060"/>
              <a:gd name="connsiteY159" fmla="*/ 377511 h 480750"/>
              <a:gd name="connsiteX160" fmla="*/ 288288 w 813060"/>
              <a:gd name="connsiteY160" fmla="*/ 407008 h 480750"/>
              <a:gd name="connsiteX161" fmla="*/ 295662 w 813060"/>
              <a:gd name="connsiteY161" fmla="*/ 362763 h 480750"/>
              <a:gd name="connsiteX162" fmla="*/ 332533 w 813060"/>
              <a:gd name="connsiteY162" fmla="*/ 274272 h 480750"/>
              <a:gd name="connsiteX163" fmla="*/ 339907 w 813060"/>
              <a:gd name="connsiteY163" fmla="*/ 377511 h 480750"/>
              <a:gd name="connsiteX164" fmla="*/ 347281 w 813060"/>
              <a:gd name="connsiteY164" fmla="*/ 399633 h 480750"/>
              <a:gd name="connsiteX165" fmla="*/ 354656 w 813060"/>
              <a:gd name="connsiteY165" fmla="*/ 377511 h 480750"/>
              <a:gd name="connsiteX166" fmla="*/ 362030 w 813060"/>
              <a:gd name="connsiteY166" fmla="*/ 348014 h 480750"/>
              <a:gd name="connsiteX167" fmla="*/ 369404 w 813060"/>
              <a:gd name="connsiteY167" fmla="*/ 377511 h 480750"/>
              <a:gd name="connsiteX168" fmla="*/ 376778 w 813060"/>
              <a:gd name="connsiteY168" fmla="*/ 399633 h 480750"/>
              <a:gd name="connsiteX169" fmla="*/ 384152 w 813060"/>
              <a:gd name="connsiteY169" fmla="*/ 377511 h 480750"/>
              <a:gd name="connsiteX170" fmla="*/ 406275 w 813060"/>
              <a:gd name="connsiteY170" fmla="*/ 392259 h 480750"/>
              <a:gd name="connsiteX171" fmla="*/ 421023 w 813060"/>
              <a:gd name="connsiteY171" fmla="*/ 407008 h 480750"/>
              <a:gd name="connsiteX172" fmla="*/ 376778 w 813060"/>
              <a:gd name="connsiteY172" fmla="*/ 348014 h 480750"/>
              <a:gd name="connsiteX173" fmla="*/ 443146 w 813060"/>
              <a:gd name="connsiteY173" fmla="*/ 370137 h 480750"/>
              <a:gd name="connsiteX174" fmla="*/ 465269 w 813060"/>
              <a:gd name="connsiteY174" fmla="*/ 377511 h 480750"/>
              <a:gd name="connsiteX175" fmla="*/ 494765 w 813060"/>
              <a:gd name="connsiteY175" fmla="*/ 370137 h 480750"/>
              <a:gd name="connsiteX176" fmla="*/ 480017 w 813060"/>
              <a:gd name="connsiteY176" fmla="*/ 355388 h 480750"/>
              <a:gd name="connsiteX177" fmla="*/ 413649 w 813060"/>
              <a:gd name="connsiteY177" fmla="*/ 325892 h 480750"/>
              <a:gd name="connsiteX178" fmla="*/ 435772 w 813060"/>
              <a:gd name="connsiteY178" fmla="*/ 333266 h 480750"/>
              <a:gd name="connsiteX179" fmla="*/ 421023 w 813060"/>
              <a:gd name="connsiteY179" fmla="*/ 318517 h 480750"/>
              <a:gd name="connsiteX180" fmla="*/ 362030 w 813060"/>
              <a:gd name="connsiteY180" fmla="*/ 303769 h 480750"/>
              <a:gd name="connsiteX181" fmla="*/ 339907 w 813060"/>
              <a:gd name="connsiteY181" fmla="*/ 296395 h 480750"/>
              <a:gd name="connsiteX182" fmla="*/ 391527 w 813060"/>
              <a:gd name="connsiteY182" fmla="*/ 333266 h 480750"/>
              <a:gd name="connsiteX183" fmla="*/ 421023 w 813060"/>
              <a:gd name="connsiteY183" fmla="*/ 340640 h 480750"/>
              <a:gd name="connsiteX184" fmla="*/ 457894 w 813060"/>
              <a:gd name="connsiteY184" fmla="*/ 355388 h 480750"/>
              <a:gd name="connsiteX185" fmla="*/ 531636 w 813060"/>
              <a:gd name="connsiteY185" fmla="*/ 370137 h 480750"/>
              <a:gd name="connsiteX186" fmla="*/ 583256 w 813060"/>
              <a:gd name="connsiteY186" fmla="*/ 384885 h 480750"/>
              <a:gd name="connsiteX187" fmla="*/ 539011 w 813060"/>
              <a:gd name="connsiteY187" fmla="*/ 384885 h 480750"/>
              <a:gd name="connsiteX188" fmla="*/ 435772 w 813060"/>
              <a:gd name="connsiteY188" fmla="*/ 377511 h 480750"/>
              <a:gd name="connsiteX189" fmla="*/ 376778 w 813060"/>
              <a:gd name="connsiteY189" fmla="*/ 370137 h 480750"/>
              <a:gd name="connsiteX190" fmla="*/ 347281 w 813060"/>
              <a:gd name="connsiteY190" fmla="*/ 362763 h 480750"/>
              <a:gd name="connsiteX191" fmla="*/ 398901 w 813060"/>
              <a:gd name="connsiteY191" fmla="*/ 384885 h 480750"/>
              <a:gd name="connsiteX192" fmla="*/ 480017 w 813060"/>
              <a:gd name="connsiteY192" fmla="*/ 392259 h 480750"/>
              <a:gd name="connsiteX193" fmla="*/ 612752 w 813060"/>
              <a:gd name="connsiteY193" fmla="*/ 384885 h 480750"/>
              <a:gd name="connsiteX194" fmla="*/ 590630 w 813060"/>
              <a:gd name="connsiteY194" fmla="*/ 377511 h 480750"/>
              <a:gd name="connsiteX195" fmla="*/ 634875 w 813060"/>
              <a:gd name="connsiteY195" fmla="*/ 407008 h 480750"/>
              <a:gd name="connsiteX196" fmla="*/ 612752 w 813060"/>
              <a:gd name="connsiteY196" fmla="*/ 421756 h 480750"/>
              <a:gd name="connsiteX197" fmla="*/ 590630 w 813060"/>
              <a:gd name="connsiteY197" fmla="*/ 429130 h 480750"/>
              <a:gd name="connsiteX198" fmla="*/ 656998 w 813060"/>
              <a:gd name="connsiteY198" fmla="*/ 436504 h 480750"/>
              <a:gd name="connsiteX199" fmla="*/ 767611 w 813060"/>
              <a:gd name="connsiteY199" fmla="*/ 443879 h 480750"/>
              <a:gd name="connsiteX200" fmla="*/ 811856 w 813060"/>
              <a:gd name="connsiteY200" fmla="*/ 436504 h 480750"/>
              <a:gd name="connsiteX201" fmla="*/ 782359 w 813060"/>
              <a:gd name="connsiteY201" fmla="*/ 429130 h 480750"/>
              <a:gd name="connsiteX202" fmla="*/ 738114 w 813060"/>
              <a:gd name="connsiteY202" fmla="*/ 421756 h 480750"/>
              <a:gd name="connsiteX203" fmla="*/ 701243 w 813060"/>
              <a:gd name="connsiteY203" fmla="*/ 414382 h 480750"/>
              <a:gd name="connsiteX204" fmla="*/ 679120 w 813060"/>
              <a:gd name="connsiteY204" fmla="*/ 399633 h 480750"/>
              <a:gd name="connsiteX205" fmla="*/ 634875 w 813060"/>
              <a:gd name="connsiteY205" fmla="*/ 384885 h 480750"/>
              <a:gd name="connsiteX206" fmla="*/ 612752 w 813060"/>
              <a:gd name="connsiteY206" fmla="*/ 370137 h 480750"/>
              <a:gd name="connsiteX207" fmla="*/ 575881 w 813060"/>
              <a:gd name="connsiteY207" fmla="*/ 340640 h 480750"/>
              <a:gd name="connsiteX208" fmla="*/ 553759 w 813060"/>
              <a:gd name="connsiteY208" fmla="*/ 333266 h 480750"/>
              <a:gd name="connsiteX209" fmla="*/ 531636 w 813060"/>
              <a:gd name="connsiteY209" fmla="*/ 318517 h 480750"/>
              <a:gd name="connsiteX210" fmla="*/ 487391 w 813060"/>
              <a:gd name="connsiteY210" fmla="*/ 303769 h 480750"/>
              <a:gd name="connsiteX211" fmla="*/ 435772 w 813060"/>
              <a:gd name="connsiteY211" fmla="*/ 289021 h 480750"/>
              <a:gd name="connsiteX212" fmla="*/ 391527 w 813060"/>
              <a:gd name="connsiteY212" fmla="*/ 296395 h 480750"/>
              <a:gd name="connsiteX213" fmla="*/ 413649 w 813060"/>
              <a:gd name="connsiteY213" fmla="*/ 318517 h 480750"/>
              <a:gd name="connsiteX214" fmla="*/ 376778 w 813060"/>
              <a:gd name="connsiteY214" fmla="*/ 289021 h 480750"/>
              <a:gd name="connsiteX215" fmla="*/ 347281 w 813060"/>
              <a:gd name="connsiteY215" fmla="*/ 281646 h 480750"/>
              <a:gd name="connsiteX216" fmla="*/ 317785 w 813060"/>
              <a:gd name="connsiteY216" fmla="*/ 266898 h 480750"/>
              <a:gd name="connsiteX217" fmla="*/ 369404 w 813060"/>
              <a:gd name="connsiteY217" fmla="*/ 318517 h 480750"/>
              <a:gd name="connsiteX218" fmla="*/ 472643 w 813060"/>
              <a:gd name="connsiteY218" fmla="*/ 392259 h 480750"/>
              <a:gd name="connsiteX219" fmla="*/ 524262 w 813060"/>
              <a:gd name="connsiteY219" fmla="*/ 429130 h 480750"/>
              <a:gd name="connsiteX220" fmla="*/ 553759 w 813060"/>
              <a:gd name="connsiteY220" fmla="*/ 451253 h 480750"/>
              <a:gd name="connsiteX221" fmla="*/ 531636 w 813060"/>
              <a:gd name="connsiteY221" fmla="*/ 443879 h 480750"/>
              <a:gd name="connsiteX222" fmla="*/ 428398 w 813060"/>
              <a:gd name="connsiteY222" fmla="*/ 436504 h 480750"/>
              <a:gd name="connsiteX223" fmla="*/ 384152 w 813060"/>
              <a:gd name="connsiteY223" fmla="*/ 436504 h 480750"/>
              <a:gd name="connsiteX224" fmla="*/ 339907 w 813060"/>
              <a:gd name="connsiteY224" fmla="*/ 443879 h 480750"/>
              <a:gd name="connsiteX225" fmla="*/ 605378 w 813060"/>
              <a:gd name="connsiteY225" fmla="*/ 429130 h 480750"/>
              <a:gd name="connsiteX226" fmla="*/ 738114 w 813060"/>
              <a:gd name="connsiteY226" fmla="*/ 414382 h 480750"/>
              <a:gd name="connsiteX227" fmla="*/ 693869 w 813060"/>
              <a:gd name="connsiteY227" fmla="*/ 429130 h 480750"/>
              <a:gd name="connsiteX228" fmla="*/ 384152 w 813060"/>
              <a:gd name="connsiteY228" fmla="*/ 421756 h 480750"/>
              <a:gd name="connsiteX229" fmla="*/ 362030 w 813060"/>
              <a:gd name="connsiteY229" fmla="*/ 414382 h 480750"/>
              <a:gd name="connsiteX230" fmla="*/ 310411 w 813060"/>
              <a:gd name="connsiteY230" fmla="*/ 407008 h 480750"/>
              <a:gd name="connsiteX231" fmla="*/ 339907 w 813060"/>
              <a:gd name="connsiteY231" fmla="*/ 414382 h 480750"/>
              <a:gd name="connsiteX232" fmla="*/ 391527 w 813060"/>
              <a:gd name="connsiteY232" fmla="*/ 407008 h 480750"/>
              <a:gd name="connsiteX233" fmla="*/ 413649 w 813060"/>
              <a:gd name="connsiteY233" fmla="*/ 399633 h 480750"/>
              <a:gd name="connsiteX234" fmla="*/ 362030 w 813060"/>
              <a:gd name="connsiteY234" fmla="*/ 392259 h 480750"/>
              <a:gd name="connsiteX235" fmla="*/ 214546 w 813060"/>
              <a:gd name="connsiteY235" fmla="*/ 399633 h 480750"/>
              <a:gd name="connsiteX236" fmla="*/ 89185 w 813060"/>
              <a:gd name="connsiteY236" fmla="*/ 407008 h 480750"/>
              <a:gd name="connsiteX237" fmla="*/ 111307 w 813060"/>
              <a:gd name="connsiteY237" fmla="*/ 399633 h 480750"/>
              <a:gd name="connsiteX238" fmla="*/ 155552 w 813060"/>
              <a:gd name="connsiteY238" fmla="*/ 370137 h 480750"/>
              <a:gd name="connsiteX239" fmla="*/ 162927 w 813060"/>
              <a:gd name="connsiteY239" fmla="*/ 392259 h 480750"/>
              <a:gd name="connsiteX240" fmla="*/ 177675 w 813060"/>
              <a:gd name="connsiteY240" fmla="*/ 370137 h 480750"/>
              <a:gd name="connsiteX241" fmla="*/ 236669 w 813060"/>
              <a:gd name="connsiteY241" fmla="*/ 303769 h 480750"/>
              <a:gd name="connsiteX242" fmla="*/ 229294 w 813060"/>
              <a:gd name="connsiteY242" fmla="*/ 340640 h 480750"/>
              <a:gd name="connsiteX243" fmla="*/ 207172 w 813060"/>
              <a:gd name="connsiteY243" fmla="*/ 370137 h 480750"/>
              <a:gd name="connsiteX244" fmla="*/ 221920 w 813060"/>
              <a:gd name="connsiteY244" fmla="*/ 289021 h 480750"/>
              <a:gd name="connsiteX245" fmla="*/ 229294 w 813060"/>
              <a:gd name="connsiteY245" fmla="*/ 340640 h 480750"/>
              <a:gd name="connsiteX246" fmla="*/ 244043 w 813060"/>
              <a:gd name="connsiteY246" fmla="*/ 392259 h 480750"/>
              <a:gd name="connsiteX247" fmla="*/ 221920 w 813060"/>
              <a:gd name="connsiteY247" fmla="*/ 384885 h 480750"/>
              <a:gd name="connsiteX248" fmla="*/ 192423 w 813060"/>
              <a:gd name="connsiteY248" fmla="*/ 362763 h 480750"/>
              <a:gd name="connsiteX249" fmla="*/ 177675 w 813060"/>
              <a:gd name="connsiteY249" fmla="*/ 348014 h 480750"/>
              <a:gd name="connsiteX250" fmla="*/ 148178 w 813060"/>
              <a:gd name="connsiteY250" fmla="*/ 333266 h 480750"/>
              <a:gd name="connsiteX251" fmla="*/ 133430 w 813060"/>
              <a:gd name="connsiteY251" fmla="*/ 311143 h 480750"/>
              <a:gd name="connsiteX252" fmla="*/ 140804 w 813060"/>
              <a:gd name="connsiteY252" fmla="*/ 333266 h 480750"/>
              <a:gd name="connsiteX253" fmla="*/ 155552 w 813060"/>
              <a:gd name="connsiteY253" fmla="*/ 362763 h 480750"/>
              <a:gd name="connsiteX254" fmla="*/ 185049 w 813060"/>
              <a:gd name="connsiteY254" fmla="*/ 414382 h 480750"/>
              <a:gd name="connsiteX255" fmla="*/ 199798 w 813060"/>
              <a:gd name="connsiteY255" fmla="*/ 325892 h 480750"/>
              <a:gd name="connsiteX256" fmla="*/ 207172 w 813060"/>
              <a:gd name="connsiteY256" fmla="*/ 259524 h 480750"/>
              <a:gd name="connsiteX257" fmla="*/ 214546 w 813060"/>
              <a:gd name="connsiteY257" fmla="*/ 237401 h 480750"/>
              <a:gd name="connsiteX258" fmla="*/ 236669 w 813060"/>
              <a:gd name="connsiteY258" fmla="*/ 222653 h 480750"/>
              <a:gd name="connsiteX259" fmla="*/ 288288 w 813060"/>
              <a:gd name="connsiteY259" fmla="*/ 252150 h 480750"/>
              <a:gd name="connsiteX260" fmla="*/ 317785 w 813060"/>
              <a:gd name="connsiteY260" fmla="*/ 296395 h 480750"/>
              <a:gd name="connsiteX261" fmla="*/ 332533 w 813060"/>
              <a:gd name="connsiteY261" fmla="*/ 318517 h 480750"/>
              <a:gd name="connsiteX262" fmla="*/ 347281 w 813060"/>
              <a:gd name="connsiteY262" fmla="*/ 348014 h 480750"/>
              <a:gd name="connsiteX263" fmla="*/ 369404 w 813060"/>
              <a:gd name="connsiteY263" fmla="*/ 377511 h 480750"/>
              <a:gd name="connsiteX264" fmla="*/ 376778 w 813060"/>
              <a:gd name="connsiteY264" fmla="*/ 399633 h 480750"/>
              <a:gd name="connsiteX265" fmla="*/ 406275 w 813060"/>
              <a:gd name="connsiteY265" fmla="*/ 377511 h 480750"/>
              <a:gd name="connsiteX266" fmla="*/ 428398 w 813060"/>
              <a:gd name="connsiteY266" fmla="*/ 362763 h 480750"/>
              <a:gd name="connsiteX267" fmla="*/ 443146 w 813060"/>
              <a:gd name="connsiteY267" fmla="*/ 399633 h 480750"/>
              <a:gd name="connsiteX268" fmla="*/ 457894 w 813060"/>
              <a:gd name="connsiteY268" fmla="*/ 377511 h 480750"/>
              <a:gd name="connsiteX269" fmla="*/ 465269 w 813060"/>
              <a:gd name="connsiteY269" fmla="*/ 421756 h 480750"/>
              <a:gd name="connsiteX270" fmla="*/ 480017 w 813060"/>
              <a:gd name="connsiteY270" fmla="*/ 399633 h 480750"/>
              <a:gd name="connsiteX271" fmla="*/ 487391 w 813060"/>
              <a:gd name="connsiteY271" fmla="*/ 421756 h 480750"/>
              <a:gd name="connsiteX272" fmla="*/ 509514 w 813060"/>
              <a:gd name="connsiteY272" fmla="*/ 407008 h 480750"/>
              <a:gd name="connsiteX273" fmla="*/ 524262 w 813060"/>
              <a:gd name="connsiteY273" fmla="*/ 392259 h 480750"/>
              <a:gd name="connsiteX274" fmla="*/ 546385 w 813060"/>
              <a:gd name="connsiteY274" fmla="*/ 399633 h 480750"/>
              <a:gd name="connsiteX275" fmla="*/ 553759 w 813060"/>
              <a:gd name="connsiteY275" fmla="*/ 429130 h 480750"/>
              <a:gd name="connsiteX276" fmla="*/ 590630 w 813060"/>
              <a:gd name="connsiteY276" fmla="*/ 392259 h 480750"/>
              <a:gd name="connsiteX277" fmla="*/ 612752 w 813060"/>
              <a:gd name="connsiteY277" fmla="*/ 399633 h 480750"/>
              <a:gd name="connsiteX278" fmla="*/ 642249 w 813060"/>
              <a:gd name="connsiteY278" fmla="*/ 429130 h 480750"/>
              <a:gd name="connsiteX279" fmla="*/ 656998 w 813060"/>
              <a:gd name="connsiteY279" fmla="*/ 443879 h 480750"/>
              <a:gd name="connsiteX280" fmla="*/ 679120 w 813060"/>
              <a:gd name="connsiteY280" fmla="*/ 436504 h 480750"/>
              <a:gd name="connsiteX281" fmla="*/ 620127 w 813060"/>
              <a:gd name="connsiteY281" fmla="*/ 421756 h 480750"/>
              <a:gd name="connsiteX282" fmla="*/ 539011 w 813060"/>
              <a:gd name="connsiteY282" fmla="*/ 407008 h 480750"/>
              <a:gd name="connsiteX283" fmla="*/ 391527 w 813060"/>
              <a:gd name="connsiteY283" fmla="*/ 362763 h 480750"/>
              <a:gd name="connsiteX284" fmla="*/ 339907 w 813060"/>
              <a:gd name="connsiteY284" fmla="*/ 340640 h 480750"/>
              <a:gd name="connsiteX285" fmla="*/ 280914 w 813060"/>
              <a:gd name="connsiteY285" fmla="*/ 318517 h 480750"/>
              <a:gd name="connsiteX286" fmla="*/ 236669 w 813060"/>
              <a:gd name="connsiteY286" fmla="*/ 311143 h 480750"/>
              <a:gd name="connsiteX287" fmla="*/ 192423 w 813060"/>
              <a:gd name="connsiteY287" fmla="*/ 289021 h 480750"/>
              <a:gd name="connsiteX288" fmla="*/ 170301 w 813060"/>
              <a:gd name="connsiteY288" fmla="*/ 281646 h 480750"/>
              <a:gd name="connsiteX289" fmla="*/ 155552 w 813060"/>
              <a:gd name="connsiteY289" fmla="*/ 266898 h 480750"/>
              <a:gd name="connsiteX290" fmla="*/ 133430 w 813060"/>
              <a:gd name="connsiteY290" fmla="*/ 252150 h 480750"/>
              <a:gd name="connsiteX291" fmla="*/ 89185 w 813060"/>
              <a:gd name="connsiteY291" fmla="*/ 171033 h 480750"/>
              <a:gd name="connsiteX292" fmla="*/ 74436 w 813060"/>
              <a:gd name="connsiteY292" fmla="*/ 126788 h 480750"/>
              <a:gd name="connsiteX293" fmla="*/ 89185 w 813060"/>
              <a:gd name="connsiteY293" fmla="*/ 148911 h 480750"/>
              <a:gd name="connsiteX294" fmla="*/ 133430 w 813060"/>
              <a:gd name="connsiteY294" fmla="*/ 163659 h 480750"/>
              <a:gd name="connsiteX295" fmla="*/ 162927 w 813060"/>
              <a:gd name="connsiteY295" fmla="*/ 156285 h 480750"/>
              <a:gd name="connsiteX296" fmla="*/ 133430 w 813060"/>
              <a:gd name="connsiteY296" fmla="*/ 104666 h 480750"/>
              <a:gd name="connsiteX297" fmla="*/ 118681 w 813060"/>
              <a:gd name="connsiteY297" fmla="*/ 89917 h 480750"/>
              <a:gd name="connsiteX298" fmla="*/ 74436 w 813060"/>
              <a:gd name="connsiteY298" fmla="*/ 75169 h 480750"/>
              <a:gd name="connsiteX299" fmla="*/ 52314 w 813060"/>
              <a:gd name="connsiteY299" fmla="*/ 53046 h 480750"/>
              <a:gd name="connsiteX300" fmla="*/ 59688 w 813060"/>
              <a:gd name="connsiteY300" fmla="*/ 75169 h 4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813060" h="480750">
                <a:moveTo>
                  <a:pt x="37565" y="458627"/>
                </a:moveTo>
                <a:cubicBezTo>
                  <a:pt x="35496" y="446212"/>
                  <a:pt x="22817" y="372251"/>
                  <a:pt x="22817" y="362763"/>
                </a:cubicBezTo>
                <a:cubicBezTo>
                  <a:pt x="22817" y="313540"/>
                  <a:pt x="28098" y="264457"/>
                  <a:pt x="30191" y="215279"/>
                </a:cubicBezTo>
                <a:cubicBezTo>
                  <a:pt x="33014" y="148926"/>
                  <a:pt x="35107" y="82543"/>
                  <a:pt x="37565" y="16175"/>
                </a:cubicBezTo>
                <a:cubicBezTo>
                  <a:pt x="59333" y="190315"/>
                  <a:pt x="54036" y="94565"/>
                  <a:pt x="44940" y="303769"/>
                </a:cubicBezTo>
                <a:cubicBezTo>
                  <a:pt x="20624" y="206514"/>
                  <a:pt x="43393" y="306209"/>
                  <a:pt x="30191" y="75169"/>
                </a:cubicBezTo>
                <a:cubicBezTo>
                  <a:pt x="29060" y="55384"/>
                  <a:pt x="25275" y="35840"/>
                  <a:pt x="22817" y="16175"/>
                </a:cubicBezTo>
                <a:cubicBezTo>
                  <a:pt x="30191" y="11259"/>
                  <a:pt x="38673" y="-4840"/>
                  <a:pt x="44940" y="1427"/>
                </a:cubicBezTo>
                <a:cubicBezTo>
                  <a:pt x="51111" y="7599"/>
                  <a:pt x="24512" y="58726"/>
                  <a:pt x="22817" y="60421"/>
                </a:cubicBezTo>
                <a:cubicBezTo>
                  <a:pt x="17321" y="65917"/>
                  <a:pt x="25335" y="44368"/>
                  <a:pt x="30191" y="38298"/>
                </a:cubicBezTo>
                <a:cubicBezTo>
                  <a:pt x="35728" y="31377"/>
                  <a:pt x="44940" y="28466"/>
                  <a:pt x="52314" y="23550"/>
                </a:cubicBezTo>
                <a:cubicBezTo>
                  <a:pt x="49856" y="35840"/>
                  <a:pt x="49341" y="48685"/>
                  <a:pt x="44940" y="60421"/>
                </a:cubicBezTo>
                <a:cubicBezTo>
                  <a:pt x="36747" y="82269"/>
                  <a:pt x="11345" y="95107"/>
                  <a:pt x="52314" y="67795"/>
                </a:cubicBezTo>
                <a:cubicBezTo>
                  <a:pt x="49856" y="80085"/>
                  <a:pt x="50545" y="93456"/>
                  <a:pt x="44940" y="104666"/>
                </a:cubicBezTo>
                <a:cubicBezTo>
                  <a:pt x="37901" y="118744"/>
                  <a:pt x="25686" y="129587"/>
                  <a:pt x="15443" y="141537"/>
                </a:cubicBezTo>
                <a:cubicBezTo>
                  <a:pt x="-13726" y="175566"/>
                  <a:pt x="1100" y="143723"/>
                  <a:pt x="37565" y="119414"/>
                </a:cubicBezTo>
                <a:lnTo>
                  <a:pt x="59688" y="104666"/>
                </a:lnTo>
                <a:cubicBezTo>
                  <a:pt x="59193" y="105409"/>
                  <a:pt x="31460" y="142805"/>
                  <a:pt x="37565" y="148911"/>
                </a:cubicBezTo>
                <a:cubicBezTo>
                  <a:pt x="42481" y="153827"/>
                  <a:pt x="46529" y="138020"/>
                  <a:pt x="52314" y="134163"/>
                </a:cubicBezTo>
                <a:cubicBezTo>
                  <a:pt x="61461" y="128065"/>
                  <a:pt x="71979" y="124330"/>
                  <a:pt x="81811" y="119414"/>
                </a:cubicBezTo>
                <a:cubicBezTo>
                  <a:pt x="94101" y="104666"/>
                  <a:pt x="103323" y="86688"/>
                  <a:pt x="118681" y="75169"/>
                </a:cubicBezTo>
                <a:cubicBezTo>
                  <a:pt x="124900" y="70505"/>
                  <a:pt x="115164" y="90543"/>
                  <a:pt x="111307" y="97292"/>
                </a:cubicBezTo>
                <a:cubicBezTo>
                  <a:pt x="105210" y="107963"/>
                  <a:pt x="95699" y="116366"/>
                  <a:pt x="89185" y="126788"/>
                </a:cubicBezTo>
                <a:cubicBezTo>
                  <a:pt x="83359" y="136110"/>
                  <a:pt x="74436" y="145292"/>
                  <a:pt x="74436" y="156285"/>
                </a:cubicBezTo>
                <a:cubicBezTo>
                  <a:pt x="74436" y="165148"/>
                  <a:pt x="84269" y="141537"/>
                  <a:pt x="89185" y="134163"/>
                </a:cubicBezTo>
                <a:cubicBezTo>
                  <a:pt x="76378" y="172583"/>
                  <a:pt x="90200" y="142110"/>
                  <a:pt x="67062" y="171033"/>
                </a:cubicBezTo>
                <a:cubicBezTo>
                  <a:pt x="61525" y="177954"/>
                  <a:pt x="58581" y="186889"/>
                  <a:pt x="52314" y="193156"/>
                </a:cubicBezTo>
                <a:cubicBezTo>
                  <a:pt x="46047" y="199423"/>
                  <a:pt x="37112" y="202367"/>
                  <a:pt x="30191" y="207904"/>
                </a:cubicBezTo>
                <a:cubicBezTo>
                  <a:pt x="27112" y="210367"/>
                  <a:pt x="-3563" y="240518"/>
                  <a:pt x="694" y="244775"/>
                </a:cubicBezTo>
                <a:cubicBezTo>
                  <a:pt x="6961" y="251042"/>
                  <a:pt x="16008" y="235701"/>
                  <a:pt x="22817" y="230027"/>
                </a:cubicBezTo>
                <a:cubicBezTo>
                  <a:pt x="30829" y="223351"/>
                  <a:pt x="36454" y="213966"/>
                  <a:pt x="44940" y="207904"/>
                </a:cubicBezTo>
                <a:cubicBezTo>
                  <a:pt x="53885" y="201515"/>
                  <a:pt x="65114" y="198982"/>
                  <a:pt x="74436" y="193156"/>
                </a:cubicBezTo>
                <a:cubicBezTo>
                  <a:pt x="84858" y="186642"/>
                  <a:pt x="93707" y="177850"/>
                  <a:pt x="103933" y="171033"/>
                </a:cubicBezTo>
                <a:cubicBezTo>
                  <a:pt x="115859" y="163083"/>
                  <a:pt x="128650" y="156507"/>
                  <a:pt x="140804" y="148911"/>
                </a:cubicBezTo>
                <a:cubicBezTo>
                  <a:pt x="148320" y="144214"/>
                  <a:pt x="156118" y="139837"/>
                  <a:pt x="162927" y="134163"/>
                </a:cubicBezTo>
                <a:cubicBezTo>
                  <a:pt x="170938" y="127487"/>
                  <a:pt x="176372" y="117825"/>
                  <a:pt x="185049" y="112040"/>
                </a:cubicBezTo>
                <a:cubicBezTo>
                  <a:pt x="191517" y="107728"/>
                  <a:pt x="199798" y="107124"/>
                  <a:pt x="207172" y="104666"/>
                </a:cubicBezTo>
                <a:cubicBezTo>
                  <a:pt x="187463" y="183505"/>
                  <a:pt x="214270" y="97775"/>
                  <a:pt x="185049" y="148911"/>
                </a:cubicBezTo>
                <a:cubicBezTo>
                  <a:pt x="178482" y="160404"/>
                  <a:pt x="177644" y="174768"/>
                  <a:pt x="170301" y="185782"/>
                </a:cubicBezTo>
                <a:cubicBezTo>
                  <a:pt x="162588" y="197352"/>
                  <a:pt x="140804" y="215279"/>
                  <a:pt x="140804" y="215279"/>
                </a:cubicBezTo>
                <a:cubicBezTo>
                  <a:pt x="138346" y="222653"/>
                  <a:pt x="126478" y="240878"/>
                  <a:pt x="133430" y="237401"/>
                </a:cubicBezTo>
                <a:cubicBezTo>
                  <a:pt x="144422" y="231904"/>
                  <a:pt x="146221" y="215902"/>
                  <a:pt x="155552" y="207904"/>
                </a:cubicBezTo>
                <a:cubicBezTo>
                  <a:pt x="163898" y="200750"/>
                  <a:pt x="175902" y="199254"/>
                  <a:pt x="185049" y="193156"/>
                </a:cubicBezTo>
                <a:cubicBezTo>
                  <a:pt x="190834" y="189300"/>
                  <a:pt x="194369" y="182751"/>
                  <a:pt x="199798" y="178408"/>
                </a:cubicBezTo>
                <a:cubicBezTo>
                  <a:pt x="246310" y="141198"/>
                  <a:pt x="201057" y="184520"/>
                  <a:pt x="236669" y="148911"/>
                </a:cubicBezTo>
                <a:cubicBezTo>
                  <a:pt x="221436" y="194604"/>
                  <a:pt x="239852" y="150353"/>
                  <a:pt x="214546" y="185782"/>
                </a:cubicBezTo>
                <a:cubicBezTo>
                  <a:pt x="206215" y="197445"/>
                  <a:pt x="201861" y="211866"/>
                  <a:pt x="192423" y="222653"/>
                </a:cubicBezTo>
                <a:cubicBezTo>
                  <a:pt x="184330" y="231902"/>
                  <a:pt x="172021" y="236508"/>
                  <a:pt x="162927" y="244775"/>
                </a:cubicBezTo>
                <a:cubicBezTo>
                  <a:pt x="144921" y="261144"/>
                  <a:pt x="131554" y="282897"/>
                  <a:pt x="111307" y="296395"/>
                </a:cubicBezTo>
                <a:cubicBezTo>
                  <a:pt x="32261" y="349092"/>
                  <a:pt x="152226" y="267027"/>
                  <a:pt x="67062" y="333266"/>
                </a:cubicBezTo>
                <a:cubicBezTo>
                  <a:pt x="53070" y="344148"/>
                  <a:pt x="10283" y="375297"/>
                  <a:pt x="22817" y="362763"/>
                </a:cubicBezTo>
                <a:cubicBezTo>
                  <a:pt x="58581" y="326999"/>
                  <a:pt x="40745" y="340979"/>
                  <a:pt x="74436" y="318517"/>
                </a:cubicBezTo>
                <a:cubicBezTo>
                  <a:pt x="79352" y="311143"/>
                  <a:pt x="82326" y="302007"/>
                  <a:pt x="89185" y="296395"/>
                </a:cubicBezTo>
                <a:cubicBezTo>
                  <a:pt x="139259" y="255426"/>
                  <a:pt x="136983" y="258340"/>
                  <a:pt x="177675" y="244775"/>
                </a:cubicBezTo>
                <a:cubicBezTo>
                  <a:pt x="167444" y="306165"/>
                  <a:pt x="180874" y="278449"/>
                  <a:pt x="133430" y="325892"/>
                </a:cubicBezTo>
                <a:lnTo>
                  <a:pt x="118681" y="340640"/>
                </a:lnTo>
                <a:lnTo>
                  <a:pt x="96559" y="362763"/>
                </a:lnTo>
                <a:cubicBezTo>
                  <a:pt x="100875" y="306650"/>
                  <a:pt x="101782" y="267669"/>
                  <a:pt x="111307" y="215279"/>
                </a:cubicBezTo>
                <a:cubicBezTo>
                  <a:pt x="113120" y="205308"/>
                  <a:pt x="116482" y="195676"/>
                  <a:pt x="118681" y="185782"/>
                </a:cubicBezTo>
                <a:cubicBezTo>
                  <a:pt x="132579" y="123245"/>
                  <a:pt x="117784" y="173728"/>
                  <a:pt x="140804" y="104666"/>
                </a:cubicBezTo>
                <a:cubicBezTo>
                  <a:pt x="143262" y="97292"/>
                  <a:pt x="136317" y="119571"/>
                  <a:pt x="133430" y="126788"/>
                </a:cubicBezTo>
                <a:cubicBezTo>
                  <a:pt x="128514" y="139078"/>
                  <a:pt x="124057" y="151563"/>
                  <a:pt x="118681" y="163659"/>
                </a:cubicBezTo>
                <a:cubicBezTo>
                  <a:pt x="103151" y="198602"/>
                  <a:pt x="108024" y="189065"/>
                  <a:pt x="81811" y="215279"/>
                </a:cubicBezTo>
                <a:cubicBezTo>
                  <a:pt x="86727" y="200530"/>
                  <a:pt x="89606" y="184938"/>
                  <a:pt x="96559" y="171033"/>
                </a:cubicBezTo>
                <a:cubicBezTo>
                  <a:pt x="106391" y="151369"/>
                  <a:pt x="141602" y="96494"/>
                  <a:pt x="126056" y="112040"/>
                </a:cubicBezTo>
                <a:cubicBezTo>
                  <a:pt x="116224" y="121872"/>
                  <a:pt x="104272" y="129967"/>
                  <a:pt x="96559" y="141537"/>
                </a:cubicBezTo>
                <a:cubicBezTo>
                  <a:pt x="85608" y="157964"/>
                  <a:pt x="82073" y="166399"/>
                  <a:pt x="67062" y="178408"/>
                </a:cubicBezTo>
                <a:cubicBezTo>
                  <a:pt x="60142" y="183944"/>
                  <a:pt x="52314" y="188240"/>
                  <a:pt x="44940" y="193156"/>
                </a:cubicBezTo>
                <a:cubicBezTo>
                  <a:pt x="51381" y="135181"/>
                  <a:pt x="49253" y="136874"/>
                  <a:pt x="59688" y="89917"/>
                </a:cubicBezTo>
                <a:cubicBezTo>
                  <a:pt x="61886" y="80024"/>
                  <a:pt x="67062" y="50286"/>
                  <a:pt x="67062" y="60421"/>
                </a:cubicBezTo>
                <a:cubicBezTo>
                  <a:pt x="67062" y="75373"/>
                  <a:pt x="61339" y="89806"/>
                  <a:pt x="59688" y="104666"/>
                </a:cubicBezTo>
                <a:cubicBezTo>
                  <a:pt x="53962" y="156202"/>
                  <a:pt x="57517" y="209219"/>
                  <a:pt x="44940" y="259524"/>
                </a:cubicBezTo>
                <a:lnTo>
                  <a:pt x="30191" y="318517"/>
                </a:lnTo>
                <a:cubicBezTo>
                  <a:pt x="35107" y="323433"/>
                  <a:pt x="39155" y="337123"/>
                  <a:pt x="44940" y="333266"/>
                </a:cubicBezTo>
                <a:cubicBezTo>
                  <a:pt x="59688" y="323434"/>
                  <a:pt x="63363" y="302862"/>
                  <a:pt x="74436" y="289021"/>
                </a:cubicBezTo>
                <a:cubicBezTo>
                  <a:pt x="94101" y="264440"/>
                  <a:pt x="111171" y="237538"/>
                  <a:pt x="133430" y="215279"/>
                </a:cubicBezTo>
                <a:lnTo>
                  <a:pt x="162927" y="185782"/>
                </a:lnTo>
                <a:cubicBezTo>
                  <a:pt x="157592" y="217790"/>
                  <a:pt x="155047" y="235987"/>
                  <a:pt x="148178" y="266898"/>
                </a:cubicBezTo>
                <a:cubicBezTo>
                  <a:pt x="145979" y="276792"/>
                  <a:pt x="143588" y="286650"/>
                  <a:pt x="140804" y="296395"/>
                </a:cubicBezTo>
                <a:cubicBezTo>
                  <a:pt x="138669" y="303869"/>
                  <a:pt x="127934" y="324013"/>
                  <a:pt x="133430" y="318517"/>
                </a:cubicBezTo>
                <a:cubicBezTo>
                  <a:pt x="143564" y="308382"/>
                  <a:pt x="147076" y="293204"/>
                  <a:pt x="155552" y="281646"/>
                </a:cubicBezTo>
                <a:cubicBezTo>
                  <a:pt x="174167" y="256261"/>
                  <a:pt x="197085" y="234096"/>
                  <a:pt x="214546" y="207904"/>
                </a:cubicBezTo>
                <a:cubicBezTo>
                  <a:pt x="233151" y="179997"/>
                  <a:pt x="223027" y="192049"/>
                  <a:pt x="244043" y="171033"/>
                </a:cubicBezTo>
                <a:cubicBezTo>
                  <a:pt x="239127" y="183323"/>
                  <a:pt x="233480" y="195346"/>
                  <a:pt x="229294" y="207904"/>
                </a:cubicBezTo>
                <a:cubicBezTo>
                  <a:pt x="226089" y="217519"/>
                  <a:pt x="225818" y="228046"/>
                  <a:pt x="221920" y="237401"/>
                </a:cubicBezTo>
                <a:cubicBezTo>
                  <a:pt x="200050" y="289889"/>
                  <a:pt x="198278" y="288588"/>
                  <a:pt x="170301" y="325892"/>
                </a:cubicBezTo>
                <a:cubicBezTo>
                  <a:pt x="167843" y="335724"/>
                  <a:pt x="166919" y="346073"/>
                  <a:pt x="162927" y="355388"/>
                </a:cubicBezTo>
                <a:cubicBezTo>
                  <a:pt x="159436" y="363534"/>
                  <a:pt x="144886" y="385740"/>
                  <a:pt x="148178" y="377511"/>
                </a:cubicBezTo>
                <a:cubicBezTo>
                  <a:pt x="156343" y="357098"/>
                  <a:pt x="167843" y="338182"/>
                  <a:pt x="177675" y="318517"/>
                </a:cubicBezTo>
                <a:cubicBezTo>
                  <a:pt x="182591" y="308685"/>
                  <a:pt x="185556" y="297605"/>
                  <a:pt x="192423" y="289021"/>
                </a:cubicBezTo>
                <a:lnTo>
                  <a:pt x="221920" y="252150"/>
                </a:lnTo>
                <a:cubicBezTo>
                  <a:pt x="224378" y="244776"/>
                  <a:pt x="225295" y="236692"/>
                  <a:pt x="229294" y="230027"/>
                </a:cubicBezTo>
                <a:cubicBezTo>
                  <a:pt x="232871" y="224065"/>
                  <a:pt x="241844" y="208683"/>
                  <a:pt x="244043" y="215279"/>
                </a:cubicBezTo>
                <a:cubicBezTo>
                  <a:pt x="247789" y="226517"/>
                  <a:pt x="226838" y="281293"/>
                  <a:pt x="221920" y="289021"/>
                </a:cubicBezTo>
                <a:cubicBezTo>
                  <a:pt x="211613" y="305218"/>
                  <a:pt x="197042" y="318275"/>
                  <a:pt x="185049" y="333266"/>
                </a:cubicBezTo>
                <a:cubicBezTo>
                  <a:pt x="177371" y="342863"/>
                  <a:pt x="172258" y="354765"/>
                  <a:pt x="162927" y="362763"/>
                </a:cubicBezTo>
                <a:cubicBezTo>
                  <a:pt x="154581" y="369917"/>
                  <a:pt x="142375" y="371122"/>
                  <a:pt x="133430" y="377511"/>
                </a:cubicBezTo>
                <a:cubicBezTo>
                  <a:pt x="124944" y="383572"/>
                  <a:pt x="119318" y="392957"/>
                  <a:pt x="111307" y="399633"/>
                </a:cubicBezTo>
                <a:cubicBezTo>
                  <a:pt x="104499" y="405307"/>
                  <a:pt x="96106" y="408846"/>
                  <a:pt x="89185" y="414382"/>
                </a:cubicBezTo>
                <a:cubicBezTo>
                  <a:pt x="83756" y="418725"/>
                  <a:pt x="80398" y="425553"/>
                  <a:pt x="74436" y="429130"/>
                </a:cubicBezTo>
                <a:cubicBezTo>
                  <a:pt x="67771" y="433129"/>
                  <a:pt x="59688" y="434046"/>
                  <a:pt x="52314" y="436504"/>
                </a:cubicBezTo>
                <a:cubicBezTo>
                  <a:pt x="54772" y="429130"/>
                  <a:pt x="56626" y="421526"/>
                  <a:pt x="59688" y="414382"/>
                </a:cubicBezTo>
                <a:cubicBezTo>
                  <a:pt x="64018" y="404278"/>
                  <a:pt x="69097" y="394494"/>
                  <a:pt x="74436" y="384885"/>
                </a:cubicBezTo>
                <a:cubicBezTo>
                  <a:pt x="88595" y="359399"/>
                  <a:pt x="100211" y="340681"/>
                  <a:pt x="118681" y="318517"/>
                </a:cubicBezTo>
                <a:cubicBezTo>
                  <a:pt x="123132" y="313176"/>
                  <a:pt x="128514" y="308685"/>
                  <a:pt x="133430" y="303769"/>
                </a:cubicBezTo>
                <a:cubicBezTo>
                  <a:pt x="128514" y="313601"/>
                  <a:pt x="124020" y="323656"/>
                  <a:pt x="118681" y="333266"/>
                </a:cubicBezTo>
                <a:cubicBezTo>
                  <a:pt x="96970" y="372346"/>
                  <a:pt x="98700" y="358956"/>
                  <a:pt x="89185" y="392259"/>
                </a:cubicBezTo>
                <a:cubicBezTo>
                  <a:pt x="86401" y="402004"/>
                  <a:pt x="72196" y="418551"/>
                  <a:pt x="81811" y="421756"/>
                </a:cubicBezTo>
                <a:cubicBezTo>
                  <a:pt x="93471" y="425643"/>
                  <a:pt x="102617" y="408324"/>
                  <a:pt x="111307" y="399633"/>
                </a:cubicBezTo>
                <a:cubicBezTo>
                  <a:pt x="124882" y="386058"/>
                  <a:pt x="134603" y="368963"/>
                  <a:pt x="148178" y="355388"/>
                </a:cubicBezTo>
                <a:cubicBezTo>
                  <a:pt x="156869" y="346698"/>
                  <a:pt x="168426" y="341359"/>
                  <a:pt x="177675" y="333266"/>
                </a:cubicBezTo>
                <a:cubicBezTo>
                  <a:pt x="202197" y="311810"/>
                  <a:pt x="235568" y="267173"/>
                  <a:pt x="266165" y="259524"/>
                </a:cubicBezTo>
                <a:lnTo>
                  <a:pt x="295662" y="252150"/>
                </a:lnTo>
                <a:cubicBezTo>
                  <a:pt x="322033" y="225779"/>
                  <a:pt x="313065" y="228847"/>
                  <a:pt x="303036" y="289021"/>
                </a:cubicBezTo>
                <a:cubicBezTo>
                  <a:pt x="300975" y="301384"/>
                  <a:pt x="298702" y="313732"/>
                  <a:pt x="295662" y="325892"/>
                </a:cubicBezTo>
                <a:cubicBezTo>
                  <a:pt x="292184" y="339803"/>
                  <a:pt x="280914" y="363716"/>
                  <a:pt x="280914" y="377511"/>
                </a:cubicBezTo>
                <a:cubicBezTo>
                  <a:pt x="280914" y="385284"/>
                  <a:pt x="286153" y="362862"/>
                  <a:pt x="288288" y="355388"/>
                </a:cubicBezTo>
                <a:cubicBezTo>
                  <a:pt x="289517" y="351087"/>
                  <a:pt x="298617" y="310398"/>
                  <a:pt x="303036" y="303769"/>
                </a:cubicBezTo>
                <a:cubicBezTo>
                  <a:pt x="308821" y="295092"/>
                  <a:pt x="318756" y="289878"/>
                  <a:pt x="325159" y="281646"/>
                </a:cubicBezTo>
                <a:cubicBezTo>
                  <a:pt x="336041" y="267654"/>
                  <a:pt x="344824" y="252149"/>
                  <a:pt x="354656" y="237401"/>
                </a:cubicBezTo>
                <a:lnTo>
                  <a:pt x="369404" y="215279"/>
                </a:lnTo>
                <a:lnTo>
                  <a:pt x="354656" y="237401"/>
                </a:lnTo>
                <a:cubicBezTo>
                  <a:pt x="333481" y="322090"/>
                  <a:pt x="363090" y="217720"/>
                  <a:pt x="332533" y="289021"/>
                </a:cubicBezTo>
                <a:cubicBezTo>
                  <a:pt x="328541" y="298336"/>
                  <a:pt x="330266" y="309763"/>
                  <a:pt x="325159" y="318517"/>
                </a:cubicBezTo>
                <a:cubicBezTo>
                  <a:pt x="312774" y="339749"/>
                  <a:pt x="295662" y="357846"/>
                  <a:pt x="280914" y="377511"/>
                </a:cubicBezTo>
                <a:cubicBezTo>
                  <a:pt x="273540" y="387343"/>
                  <a:pt x="265609" y="396782"/>
                  <a:pt x="258791" y="407008"/>
                </a:cubicBezTo>
                <a:cubicBezTo>
                  <a:pt x="237225" y="439356"/>
                  <a:pt x="249361" y="422040"/>
                  <a:pt x="221920" y="458627"/>
                </a:cubicBezTo>
                <a:cubicBezTo>
                  <a:pt x="219462" y="451253"/>
                  <a:pt x="212088" y="443878"/>
                  <a:pt x="214546" y="436504"/>
                </a:cubicBezTo>
                <a:cubicBezTo>
                  <a:pt x="220151" y="419688"/>
                  <a:pt x="233408" y="406439"/>
                  <a:pt x="244043" y="392259"/>
                </a:cubicBezTo>
                <a:cubicBezTo>
                  <a:pt x="300233" y="317340"/>
                  <a:pt x="259923" y="377271"/>
                  <a:pt x="317785" y="311143"/>
                </a:cubicBezTo>
                <a:cubicBezTo>
                  <a:pt x="323621" y="304473"/>
                  <a:pt x="323671" y="289021"/>
                  <a:pt x="332533" y="289021"/>
                </a:cubicBezTo>
                <a:cubicBezTo>
                  <a:pt x="340306" y="289021"/>
                  <a:pt x="329158" y="304478"/>
                  <a:pt x="325159" y="311143"/>
                </a:cubicBezTo>
                <a:cubicBezTo>
                  <a:pt x="321582" y="317105"/>
                  <a:pt x="315327" y="320976"/>
                  <a:pt x="310411" y="325892"/>
                </a:cubicBezTo>
                <a:cubicBezTo>
                  <a:pt x="307953" y="333266"/>
                  <a:pt x="307808" y="341878"/>
                  <a:pt x="303036" y="348014"/>
                </a:cubicBezTo>
                <a:cubicBezTo>
                  <a:pt x="290231" y="364478"/>
                  <a:pt x="273539" y="377511"/>
                  <a:pt x="258791" y="392259"/>
                </a:cubicBezTo>
                <a:cubicBezTo>
                  <a:pt x="251417" y="399633"/>
                  <a:pt x="242454" y="405705"/>
                  <a:pt x="236669" y="414382"/>
                </a:cubicBezTo>
                <a:lnTo>
                  <a:pt x="221920" y="436504"/>
                </a:lnTo>
                <a:cubicBezTo>
                  <a:pt x="219462" y="416840"/>
                  <a:pt x="225539" y="394000"/>
                  <a:pt x="214546" y="377511"/>
                </a:cubicBezTo>
                <a:cubicBezTo>
                  <a:pt x="210824" y="371928"/>
                  <a:pt x="179717" y="404966"/>
                  <a:pt x="177675" y="407008"/>
                </a:cubicBezTo>
                <a:cubicBezTo>
                  <a:pt x="175217" y="399634"/>
                  <a:pt x="167843" y="392259"/>
                  <a:pt x="170301" y="384885"/>
                </a:cubicBezTo>
                <a:cubicBezTo>
                  <a:pt x="175906" y="368069"/>
                  <a:pt x="199798" y="340640"/>
                  <a:pt x="199798" y="340640"/>
                </a:cubicBezTo>
                <a:cubicBezTo>
                  <a:pt x="197340" y="350472"/>
                  <a:pt x="196415" y="360822"/>
                  <a:pt x="192423" y="370137"/>
                </a:cubicBezTo>
                <a:cubicBezTo>
                  <a:pt x="188168" y="380066"/>
                  <a:pt x="158987" y="416261"/>
                  <a:pt x="155552" y="421756"/>
                </a:cubicBezTo>
                <a:cubicBezTo>
                  <a:pt x="149726" y="431078"/>
                  <a:pt x="145720" y="441421"/>
                  <a:pt x="140804" y="451253"/>
                </a:cubicBezTo>
                <a:cubicBezTo>
                  <a:pt x="140923" y="450542"/>
                  <a:pt x="145049" y="388461"/>
                  <a:pt x="162927" y="384885"/>
                </a:cubicBezTo>
                <a:cubicBezTo>
                  <a:pt x="171617" y="383147"/>
                  <a:pt x="177675" y="394717"/>
                  <a:pt x="185049" y="399633"/>
                </a:cubicBezTo>
                <a:cubicBezTo>
                  <a:pt x="212088" y="397175"/>
                  <a:pt x="239480" y="397262"/>
                  <a:pt x="266165" y="392259"/>
                </a:cubicBezTo>
                <a:cubicBezTo>
                  <a:pt x="286336" y="388477"/>
                  <a:pt x="331070" y="362142"/>
                  <a:pt x="347281" y="355388"/>
                </a:cubicBezTo>
                <a:cubicBezTo>
                  <a:pt x="361632" y="349409"/>
                  <a:pt x="377176" y="346619"/>
                  <a:pt x="391527" y="340640"/>
                </a:cubicBezTo>
                <a:cubicBezTo>
                  <a:pt x="406748" y="334298"/>
                  <a:pt x="420761" y="325340"/>
                  <a:pt x="435772" y="318517"/>
                </a:cubicBezTo>
                <a:cubicBezTo>
                  <a:pt x="460016" y="307497"/>
                  <a:pt x="471738" y="304071"/>
                  <a:pt x="494765" y="296395"/>
                </a:cubicBezTo>
                <a:cubicBezTo>
                  <a:pt x="503086" y="321355"/>
                  <a:pt x="506111" y="315680"/>
                  <a:pt x="494765" y="340640"/>
                </a:cubicBezTo>
                <a:cubicBezTo>
                  <a:pt x="485667" y="360655"/>
                  <a:pt x="465269" y="399633"/>
                  <a:pt x="465269" y="399633"/>
                </a:cubicBezTo>
                <a:cubicBezTo>
                  <a:pt x="462811" y="375053"/>
                  <a:pt x="467625" y="348598"/>
                  <a:pt x="457894" y="325892"/>
                </a:cubicBezTo>
                <a:cubicBezTo>
                  <a:pt x="454403" y="317746"/>
                  <a:pt x="449075" y="341427"/>
                  <a:pt x="443146" y="348014"/>
                </a:cubicBezTo>
                <a:cubicBezTo>
                  <a:pt x="426868" y="366101"/>
                  <a:pt x="408733" y="382427"/>
                  <a:pt x="391527" y="399633"/>
                </a:cubicBezTo>
                <a:cubicBezTo>
                  <a:pt x="290637" y="500523"/>
                  <a:pt x="439694" y="354359"/>
                  <a:pt x="347281" y="436504"/>
                </a:cubicBezTo>
                <a:cubicBezTo>
                  <a:pt x="331692" y="450361"/>
                  <a:pt x="303036" y="480750"/>
                  <a:pt x="303036" y="480750"/>
                </a:cubicBezTo>
                <a:cubicBezTo>
                  <a:pt x="320162" y="412252"/>
                  <a:pt x="299710" y="497387"/>
                  <a:pt x="317785" y="407008"/>
                </a:cubicBezTo>
                <a:cubicBezTo>
                  <a:pt x="319773" y="397070"/>
                  <a:pt x="332325" y="384677"/>
                  <a:pt x="325159" y="377511"/>
                </a:cubicBezTo>
                <a:cubicBezTo>
                  <a:pt x="320506" y="372858"/>
                  <a:pt x="291060" y="404236"/>
                  <a:pt x="288288" y="407008"/>
                </a:cubicBezTo>
                <a:cubicBezTo>
                  <a:pt x="290746" y="392260"/>
                  <a:pt x="292036" y="377268"/>
                  <a:pt x="295662" y="362763"/>
                </a:cubicBezTo>
                <a:cubicBezTo>
                  <a:pt x="305643" y="322839"/>
                  <a:pt x="314046" y="311247"/>
                  <a:pt x="332533" y="274272"/>
                </a:cubicBezTo>
                <a:cubicBezTo>
                  <a:pt x="334991" y="308685"/>
                  <a:pt x="335876" y="343247"/>
                  <a:pt x="339907" y="377511"/>
                </a:cubicBezTo>
                <a:cubicBezTo>
                  <a:pt x="340815" y="385231"/>
                  <a:pt x="339508" y="399633"/>
                  <a:pt x="347281" y="399633"/>
                </a:cubicBezTo>
                <a:cubicBezTo>
                  <a:pt x="355054" y="399633"/>
                  <a:pt x="352521" y="384985"/>
                  <a:pt x="354656" y="377511"/>
                </a:cubicBezTo>
                <a:cubicBezTo>
                  <a:pt x="357440" y="367766"/>
                  <a:pt x="359572" y="357846"/>
                  <a:pt x="362030" y="348014"/>
                </a:cubicBezTo>
                <a:cubicBezTo>
                  <a:pt x="364488" y="357846"/>
                  <a:pt x="366620" y="367766"/>
                  <a:pt x="369404" y="377511"/>
                </a:cubicBezTo>
                <a:cubicBezTo>
                  <a:pt x="371539" y="384985"/>
                  <a:pt x="369005" y="399633"/>
                  <a:pt x="376778" y="399633"/>
                </a:cubicBezTo>
                <a:cubicBezTo>
                  <a:pt x="384551" y="399633"/>
                  <a:pt x="381694" y="384885"/>
                  <a:pt x="384152" y="377511"/>
                </a:cubicBezTo>
                <a:cubicBezTo>
                  <a:pt x="391526" y="382427"/>
                  <a:pt x="399354" y="386722"/>
                  <a:pt x="406275" y="392259"/>
                </a:cubicBezTo>
                <a:cubicBezTo>
                  <a:pt x="411704" y="396602"/>
                  <a:pt x="416107" y="411924"/>
                  <a:pt x="421023" y="407008"/>
                </a:cubicBezTo>
                <a:cubicBezTo>
                  <a:pt x="437291" y="390740"/>
                  <a:pt x="353992" y="340418"/>
                  <a:pt x="376778" y="348014"/>
                </a:cubicBezTo>
                <a:lnTo>
                  <a:pt x="443146" y="370137"/>
                </a:lnTo>
                <a:lnTo>
                  <a:pt x="465269" y="377511"/>
                </a:lnTo>
                <a:cubicBezTo>
                  <a:pt x="475101" y="375053"/>
                  <a:pt x="489144" y="378570"/>
                  <a:pt x="494765" y="370137"/>
                </a:cubicBezTo>
                <a:cubicBezTo>
                  <a:pt x="498621" y="364352"/>
                  <a:pt x="485446" y="359731"/>
                  <a:pt x="480017" y="355388"/>
                </a:cubicBezTo>
                <a:cubicBezTo>
                  <a:pt x="454977" y="335356"/>
                  <a:pt x="448728" y="337585"/>
                  <a:pt x="413649" y="325892"/>
                </a:cubicBezTo>
                <a:lnTo>
                  <a:pt x="435772" y="333266"/>
                </a:lnTo>
                <a:cubicBezTo>
                  <a:pt x="430856" y="328350"/>
                  <a:pt x="427478" y="321099"/>
                  <a:pt x="421023" y="318517"/>
                </a:cubicBezTo>
                <a:cubicBezTo>
                  <a:pt x="402203" y="310989"/>
                  <a:pt x="381259" y="310179"/>
                  <a:pt x="362030" y="303769"/>
                </a:cubicBezTo>
                <a:lnTo>
                  <a:pt x="339907" y="296395"/>
                </a:lnTo>
                <a:cubicBezTo>
                  <a:pt x="343261" y="298911"/>
                  <a:pt x="383143" y="329673"/>
                  <a:pt x="391527" y="333266"/>
                </a:cubicBezTo>
                <a:cubicBezTo>
                  <a:pt x="400842" y="337258"/>
                  <a:pt x="411408" y="337435"/>
                  <a:pt x="421023" y="340640"/>
                </a:cubicBezTo>
                <a:cubicBezTo>
                  <a:pt x="433581" y="344826"/>
                  <a:pt x="445336" y="351202"/>
                  <a:pt x="457894" y="355388"/>
                </a:cubicBezTo>
                <a:cubicBezTo>
                  <a:pt x="483595" y="363955"/>
                  <a:pt x="504394" y="364689"/>
                  <a:pt x="531636" y="370137"/>
                </a:cubicBezTo>
                <a:cubicBezTo>
                  <a:pt x="554785" y="374767"/>
                  <a:pt x="562171" y="377857"/>
                  <a:pt x="583256" y="384885"/>
                </a:cubicBezTo>
                <a:cubicBezTo>
                  <a:pt x="539651" y="399419"/>
                  <a:pt x="582615" y="390015"/>
                  <a:pt x="539011" y="384885"/>
                </a:cubicBezTo>
                <a:cubicBezTo>
                  <a:pt x="504747" y="380854"/>
                  <a:pt x="470131" y="380634"/>
                  <a:pt x="435772" y="377511"/>
                </a:cubicBezTo>
                <a:cubicBezTo>
                  <a:pt x="416036" y="375717"/>
                  <a:pt x="396326" y="373395"/>
                  <a:pt x="376778" y="370137"/>
                </a:cubicBezTo>
                <a:cubicBezTo>
                  <a:pt x="366781" y="368471"/>
                  <a:pt x="338848" y="357141"/>
                  <a:pt x="347281" y="362763"/>
                </a:cubicBezTo>
                <a:cubicBezTo>
                  <a:pt x="362857" y="373147"/>
                  <a:pt x="380627" y="380824"/>
                  <a:pt x="398901" y="384885"/>
                </a:cubicBezTo>
                <a:cubicBezTo>
                  <a:pt x="425405" y="390775"/>
                  <a:pt x="452978" y="389801"/>
                  <a:pt x="480017" y="392259"/>
                </a:cubicBezTo>
                <a:cubicBezTo>
                  <a:pt x="524262" y="389801"/>
                  <a:pt x="568827" y="390741"/>
                  <a:pt x="612752" y="384885"/>
                </a:cubicBezTo>
                <a:cubicBezTo>
                  <a:pt x="620457" y="383858"/>
                  <a:pt x="590630" y="369738"/>
                  <a:pt x="590630" y="377511"/>
                </a:cubicBezTo>
                <a:cubicBezTo>
                  <a:pt x="590630" y="395923"/>
                  <a:pt x="623446" y="403198"/>
                  <a:pt x="634875" y="407008"/>
                </a:cubicBezTo>
                <a:cubicBezTo>
                  <a:pt x="627501" y="411924"/>
                  <a:pt x="620679" y="417793"/>
                  <a:pt x="612752" y="421756"/>
                </a:cubicBezTo>
                <a:cubicBezTo>
                  <a:pt x="605800" y="425232"/>
                  <a:pt x="583256" y="426672"/>
                  <a:pt x="590630" y="429130"/>
                </a:cubicBezTo>
                <a:cubicBezTo>
                  <a:pt x="611747" y="436169"/>
                  <a:pt x="634816" y="434655"/>
                  <a:pt x="656998" y="436504"/>
                </a:cubicBezTo>
                <a:cubicBezTo>
                  <a:pt x="693823" y="439573"/>
                  <a:pt x="730740" y="441421"/>
                  <a:pt x="767611" y="443879"/>
                </a:cubicBezTo>
                <a:cubicBezTo>
                  <a:pt x="782359" y="441421"/>
                  <a:pt x="801284" y="447077"/>
                  <a:pt x="811856" y="436504"/>
                </a:cubicBezTo>
                <a:cubicBezTo>
                  <a:pt x="819022" y="429337"/>
                  <a:pt x="792297" y="431118"/>
                  <a:pt x="782359" y="429130"/>
                </a:cubicBezTo>
                <a:cubicBezTo>
                  <a:pt x="767698" y="426198"/>
                  <a:pt x="752825" y="424431"/>
                  <a:pt x="738114" y="421756"/>
                </a:cubicBezTo>
                <a:cubicBezTo>
                  <a:pt x="725782" y="419514"/>
                  <a:pt x="713533" y="416840"/>
                  <a:pt x="701243" y="414382"/>
                </a:cubicBezTo>
                <a:cubicBezTo>
                  <a:pt x="693869" y="409466"/>
                  <a:pt x="687219" y="403233"/>
                  <a:pt x="679120" y="399633"/>
                </a:cubicBezTo>
                <a:cubicBezTo>
                  <a:pt x="664914" y="393319"/>
                  <a:pt x="647810" y="393508"/>
                  <a:pt x="634875" y="384885"/>
                </a:cubicBezTo>
                <a:cubicBezTo>
                  <a:pt x="627501" y="379969"/>
                  <a:pt x="619673" y="375674"/>
                  <a:pt x="612752" y="370137"/>
                </a:cubicBezTo>
                <a:cubicBezTo>
                  <a:pt x="589885" y="351843"/>
                  <a:pt x="606151" y="355775"/>
                  <a:pt x="575881" y="340640"/>
                </a:cubicBezTo>
                <a:cubicBezTo>
                  <a:pt x="568929" y="337164"/>
                  <a:pt x="561133" y="335724"/>
                  <a:pt x="553759" y="333266"/>
                </a:cubicBezTo>
                <a:cubicBezTo>
                  <a:pt x="546385" y="328350"/>
                  <a:pt x="539735" y="322117"/>
                  <a:pt x="531636" y="318517"/>
                </a:cubicBezTo>
                <a:cubicBezTo>
                  <a:pt x="517430" y="312203"/>
                  <a:pt x="502139" y="308685"/>
                  <a:pt x="487391" y="303769"/>
                </a:cubicBezTo>
                <a:cubicBezTo>
                  <a:pt x="455652" y="293190"/>
                  <a:pt x="472812" y="298281"/>
                  <a:pt x="435772" y="289021"/>
                </a:cubicBezTo>
                <a:cubicBezTo>
                  <a:pt x="421024" y="291479"/>
                  <a:pt x="400498" y="284434"/>
                  <a:pt x="391527" y="296395"/>
                </a:cubicBezTo>
                <a:cubicBezTo>
                  <a:pt x="385270" y="304738"/>
                  <a:pt x="422977" y="323180"/>
                  <a:pt x="413649" y="318517"/>
                </a:cubicBezTo>
                <a:cubicBezTo>
                  <a:pt x="399571" y="311479"/>
                  <a:pt x="390536" y="296665"/>
                  <a:pt x="376778" y="289021"/>
                </a:cubicBezTo>
                <a:cubicBezTo>
                  <a:pt x="367918" y="284099"/>
                  <a:pt x="356771" y="285205"/>
                  <a:pt x="347281" y="281646"/>
                </a:cubicBezTo>
                <a:cubicBezTo>
                  <a:pt x="336988" y="277786"/>
                  <a:pt x="327617" y="271814"/>
                  <a:pt x="317785" y="266898"/>
                </a:cubicBezTo>
                <a:cubicBezTo>
                  <a:pt x="334991" y="284104"/>
                  <a:pt x="349469" y="304563"/>
                  <a:pt x="369404" y="318517"/>
                </a:cubicBezTo>
                <a:cubicBezTo>
                  <a:pt x="453170" y="377154"/>
                  <a:pt x="419160" y="352147"/>
                  <a:pt x="472643" y="392259"/>
                </a:cubicBezTo>
                <a:cubicBezTo>
                  <a:pt x="569092" y="464595"/>
                  <a:pt x="448748" y="375191"/>
                  <a:pt x="524262" y="429130"/>
                </a:cubicBezTo>
                <a:cubicBezTo>
                  <a:pt x="534263" y="436274"/>
                  <a:pt x="548263" y="440260"/>
                  <a:pt x="553759" y="451253"/>
                </a:cubicBezTo>
                <a:cubicBezTo>
                  <a:pt x="557235" y="458206"/>
                  <a:pt x="539356" y="444787"/>
                  <a:pt x="531636" y="443879"/>
                </a:cubicBezTo>
                <a:cubicBezTo>
                  <a:pt x="497372" y="439848"/>
                  <a:pt x="462811" y="438962"/>
                  <a:pt x="428398" y="436504"/>
                </a:cubicBezTo>
                <a:cubicBezTo>
                  <a:pt x="369403" y="456171"/>
                  <a:pt x="443147" y="436504"/>
                  <a:pt x="384152" y="436504"/>
                </a:cubicBezTo>
                <a:cubicBezTo>
                  <a:pt x="369200" y="436504"/>
                  <a:pt x="354655" y="441421"/>
                  <a:pt x="339907" y="443879"/>
                </a:cubicBezTo>
                <a:cubicBezTo>
                  <a:pt x="446115" y="470430"/>
                  <a:pt x="358791" y="452069"/>
                  <a:pt x="605378" y="429130"/>
                </a:cubicBezTo>
                <a:cubicBezTo>
                  <a:pt x="707986" y="419585"/>
                  <a:pt x="656939" y="425978"/>
                  <a:pt x="738114" y="414382"/>
                </a:cubicBezTo>
                <a:cubicBezTo>
                  <a:pt x="772728" y="425920"/>
                  <a:pt x="792658" y="429130"/>
                  <a:pt x="693869" y="429130"/>
                </a:cubicBezTo>
                <a:cubicBezTo>
                  <a:pt x="590601" y="429130"/>
                  <a:pt x="487391" y="424214"/>
                  <a:pt x="384152" y="421756"/>
                </a:cubicBezTo>
                <a:cubicBezTo>
                  <a:pt x="376778" y="419298"/>
                  <a:pt x="369652" y="415906"/>
                  <a:pt x="362030" y="414382"/>
                </a:cubicBezTo>
                <a:cubicBezTo>
                  <a:pt x="344987" y="410973"/>
                  <a:pt x="327792" y="407008"/>
                  <a:pt x="310411" y="407008"/>
                </a:cubicBezTo>
                <a:cubicBezTo>
                  <a:pt x="300276" y="407008"/>
                  <a:pt x="330075" y="411924"/>
                  <a:pt x="339907" y="414382"/>
                </a:cubicBezTo>
                <a:cubicBezTo>
                  <a:pt x="357114" y="411924"/>
                  <a:pt x="374483" y="410417"/>
                  <a:pt x="391527" y="407008"/>
                </a:cubicBezTo>
                <a:cubicBezTo>
                  <a:pt x="399149" y="405484"/>
                  <a:pt x="420601" y="403109"/>
                  <a:pt x="413649" y="399633"/>
                </a:cubicBezTo>
                <a:cubicBezTo>
                  <a:pt x="398103" y="391860"/>
                  <a:pt x="379236" y="394717"/>
                  <a:pt x="362030" y="392259"/>
                </a:cubicBezTo>
                <a:lnTo>
                  <a:pt x="214546" y="399633"/>
                </a:lnTo>
                <a:cubicBezTo>
                  <a:pt x="172748" y="401892"/>
                  <a:pt x="131044" y="407008"/>
                  <a:pt x="89185" y="407008"/>
                </a:cubicBezTo>
                <a:cubicBezTo>
                  <a:pt x="81412" y="407008"/>
                  <a:pt x="104512" y="403408"/>
                  <a:pt x="111307" y="399633"/>
                </a:cubicBezTo>
                <a:cubicBezTo>
                  <a:pt x="126802" y="391025"/>
                  <a:pt x="155552" y="370137"/>
                  <a:pt x="155552" y="370137"/>
                </a:cubicBezTo>
                <a:cubicBezTo>
                  <a:pt x="158010" y="377511"/>
                  <a:pt x="155154" y="392259"/>
                  <a:pt x="162927" y="392259"/>
                </a:cubicBezTo>
                <a:cubicBezTo>
                  <a:pt x="171789" y="392259"/>
                  <a:pt x="171839" y="376807"/>
                  <a:pt x="177675" y="370137"/>
                </a:cubicBezTo>
                <a:cubicBezTo>
                  <a:pt x="257409" y="279012"/>
                  <a:pt x="179953" y="379389"/>
                  <a:pt x="236669" y="303769"/>
                </a:cubicBezTo>
                <a:cubicBezTo>
                  <a:pt x="234211" y="316059"/>
                  <a:pt x="234384" y="329186"/>
                  <a:pt x="229294" y="340640"/>
                </a:cubicBezTo>
                <a:cubicBezTo>
                  <a:pt x="224302" y="351871"/>
                  <a:pt x="212668" y="381130"/>
                  <a:pt x="207172" y="370137"/>
                </a:cubicBezTo>
                <a:cubicBezTo>
                  <a:pt x="198834" y="353460"/>
                  <a:pt x="214820" y="310321"/>
                  <a:pt x="221920" y="289021"/>
                </a:cubicBezTo>
                <a:cubicBezTo>
                  <a:pt x="224378" y="306227"/>
                  <a:pt x="225885" y="323597"/>
                  <a:pt x="229294" y="340640"/>
                </a:cubicBezTo>
                <a:cubicBezTo>
                  <a:pt x="230609" y="347214"/>
                  <a:pt x="246863" y="388029"/>
                  <a:pt x="244043" y="392259"/>
                </a:cubicBezTo>
                <a:cubicBezTo>
                  <a:pt x="239731" y="398727"/>
                  <a:pt x="229294" y="387343"/>
                  <a:pt x="221920" y="384885"/>
                </a:cubicBezTo>
                <a:cubicBezTo>
                  <a:pt x="212088" y="377511"/>
                  <a:pt x="201865" y="370631"/>
                  <a:pt x="192423" y="362763"/>
                </a:cubicBezTo>
                <a:cubicBezTo>
                  <a:pt x="187082" y="358312"/>
                  <a:pt x="183460" y="351871"/>
                  <a:pt x="177675" y="348014"/>
                </a:cubicBezTo>
                <a:cubicBezTo>
                  <a:pt x="168528" y="341916"/>
                  <a:pt x="158010" y="338182"/>
                  <a:pt x="148178" y="333266"/>
                </a:cubicBezTo>
                <a:cubicBezTo>
                  <a:pt x="143262" y="325892"/>
                  <a:pt x="142293" y="311143"/>
                  <a:pt x="133430" y="311143"/>
                </a:cubicBezTo>
                <a:cubicBezTo>
                  <a:pt x="125657" y="311143"/>
                  <a:pt x="137742" y="326121"/>
                  <a:pt x="140804" y="333266"/>
                </a:cubicBezTo>
                <a:cubicBezTo>
                  <a:pt x="145134" y="343370"/>
                  <a:pt x="151087" y="352718"/>
                  <a:pt x="155552" y="362763"/>
                </a:cubicBezTo>
                <a:cubicBezTo>
                  <a:pt x="176348" y="409553"/>
                  <a:pt x="159122" y="388453"/>
                  <a:pt x="185049" y="414382"/>
                </a:cubicBezTo>
                <a:cubicBezTo>
                  <a:pt x="189965" y="384885"/>
                  <a:pt x="196496" y="355613"/>
                  <a:pt x="199798" y="325892"/>
                </a:cubicBezTo>
                <a:cubicBezTo>
                  <a:pt x="202256" y="303769"/>
                  <a:pt x="203513" y="281480"/>
                  <a:pt x="207172" y="259524"/>
                </a:cubicBezTo>
                <a:cubicBezTo>
                  <a:pt x="208450" y="251857"/>
                  <a:pt x="209690" y="243471"/>
                  <a:pt x="214546" y="237401"/>
                </a:cubicBezTo>
                <a:cubicBezTo>
                  <a:pt x="220083" y="230480"/>
                  <a:pt x="229295" y="227569"/>
                  <a:pt x="236669" y="222653"/>
                </a:cubicBezTo>
                <a:cubicBezTo>
                  <a:pt x="259752" y="230347"/>
                  <a:pt x="269490" y="231002"/>
                  <a:pt x="288288" y="252150"/>
                </a:cubicBezTo>
                <a:cubicBezTo>
                  <a:pt x="300064" y="265398"/>
                  <a:pt x="307953" y="281647"/>
                  <a:pt x="317785" y="296395"/>
                </a:cubicBezTo>
                <a:cubicBezTo>
                  <a:pt x="322701" y="303769"/>
                  <a:pt x="328570" y="310590"/>
                  <a:pt x="332533" y="318517"/>
                </a:cubicBezTo>
                <a:cubicBezTo>
                  <a:pt x="337449" y="328349"/>
                  <a:pt x="341455" y="338692"/>
                  <a:pt x="347281" y="348014"/>
                </a:cubicBezTo>
                <a:cubicBezTo>
                  <a:pt x="353795" y="358436"/>
                  <a:pt x="362030" y="367679"/>
                  <a:pt x="369404" y="377511"/>
                </a:cubicBezTo>
                <a:cubicBezTo>
                  <a:pt x="371862" y="384885"/>
                  <a:pt x="369005" y="399633"/>
                  <a:pt x="376778" y="399633"/>
                </a:cubicBezTo>
                <a:cubicBezTo>
                  <a:pt x="389068" y="399633"/>
                  <a:pt x="396274" y="384654"/>
                  <a:pt x="406275" y="377511"/>
                </a:cubicBezTo>
                <a:cubicBezTo>
                  <a:pt x="413487" y="372360"/>
                  <a:pt x="421024" y="367679"/>
                  <a:pt x="428398" y="362763"/>
                </a:cubicBezTo>
                <a:cubicBezTo>
                  <a:pt x="441455" y="493338"/>
                  <a:pt x="428677" y="438219"/>
                  <a:pt x="443146" y="399633"/>
                </a:cubicBezTo>
                <a:cubicBezTo>
                  <a:pt x="446258" y="391335"/>
                  <a:pt x="452978" y="384885"/>
                  <a:pt x="457894" y="377511"/>
                </a:cubicBezTo>
                <a:cubicBezTo>
                  <a:pt x="460352" y="392259"/>
                  <a:pt x="454696" y="411184"/>
                  <a:pt x="465269" y="421756"/>
                </a:cubicBezTo>
                <a:cubicBezTo>
                  <a:pt x="471536" y="428023"/>
                  <a:pt x="471154" y="399633"/>
                  <a:pt x="480017" y="399633"/>
                </a:cubicBezTo>
                <a:cubicBezTo>
                  <a:pt x="487790" y="399633"/>
                  <a:pt x="484933" y="414382"/>
                  <a:pt x="487391" y="421756"/>
                </a:cubicBezTo>
                <a:cubicBezTo>
                  <a:pt x="494765" y="416840"/>
                  <a:pt x="502593" y="412545"/>
                  <a:pt x="509514" y="407008"/>
                </a:cubicBezTo>
                <a:cubicBezTo>
                  <a:pt x="514943" y="402665"/>
                  <a:pt x="517445" y="393623"/>
                  <a:pt x="524262" y="392259"/>
                </a:cubicBezTo>
                <a:cubicBezTo>
                  <a:pt x="531884" y="390734"/>
                  <a:pt x="539011" y="397175"/>
                  <a:pt x="546385" y="399633"/>
                </a:cubicBezTo>
                <a:cubicBezTo>
                  <a:pt x="548843" y="409465"/>
                  <a:pt x="543762" y="430796"/>
                  <a:pt x="553759" y="429130"/>
                </a:cubicBezTo>
                <a:cubicBezTo>
                  <a:pt x="570904" y="426273"/>
                  <a:pt x="590630" y="392259"/>
                  <a:pt x="590630" y="392259"/>
                </a:cubicBezTo>
                <a:cubicBezTo>
                  <a:pt x="598004" y="394717"/>
                  <a:pt x="607256" y="394137"/>
                  <a:pt x="612752" y="399633"/>
                </a:cubicBezTo>
                <a:cubicBezTo>
                  <a:pt x="652081" y="438962"/>
                  <a:pt x="583259" y="409467"/>
                  <a:pt x="642249" y="429130"/>
                </a:cubicBezTo>
                <a:cubicBezTo>
                  <a:pt x="647165" y="434046"/>
                  <a:pt x="650180" y="442515"/>
                  <a:pt x="656998" y="443879"/>
                </a:cubicBezTo>
                <a:cubicBezTo>
                  <a:pt x="664620" y="445403"/>
                  <a:pt x="685785" y="440503"/>
                  <a:pt x="679120" y="436504"/>
                </a:cubicBezTo>
                <a:cubicBezTo>
                  <a:pt x="661739" y="426075"/>
                  <a:pt x="640003" y="425731"/>
                  <a:pt x="620127" y="421756"/>
                </a:cubicBezTo>
                <a:cubicBezTo>
                  <a:pt x="568595" y="411450"/>
                  <a:pt x="595619" y="416442"/>
                  <a:pt x="539011" y="407008"/>
                </a:cubicBezTo>
                <a:cubicBezTo>
                  <a:pt x="422175" y="356935"/>
                  <a:pt x="567074" y="415427"/>
                  <a:pt x="391527" y="362763"/>
                </a:cubicBezTo>
                <a:cubicBezTo>
                  <a:pt x="373596" y="357384"/>
                  <a:pt x="357288" y="347593"/>
                  <a:pt x="339907" y="340640"/>
                </a:cubicBezTo>
                <a:cubicBezTo>
                  <a:pt x="320408" y="332840"/>
                  <a:pt x="301108" y="324287"/>
                  <a:pt x="280914" y="318517"/>
                </a:cubicBezTo>
                <a:cubicBezTo>
                  <a:pt x="266538" y="314409"/>
                  <a:pt x="251417" y="313601"/>
                  <a:pt x="236669" y="311143"/>
                </a:cubicBezTo>
                <a:cubicBezTo>
                  <a:pt x="221920" y="303769"/>
                  <a:pt x="207491" y="295718"/>
                  <a:pt x="192423" y="289021"/>
                </a:cubicBezTo>
                <a:cubicBezTo>
                  <a:pt x="185320" y="285864"/>
                  <a:pt x="176966" y="285645"/>
                  <a:pt x="170301" y="281646"/>
                </a:cubicBezTo>
                <a:cubicBezTo>
                  <a:pt x="164339" y="278069"/>
                  <a:pt x="160981" y="271241"/>
                  <a:pt x="155552" y="266898"/>
                </a:cubicBezTo>
                <a:cubicBezTo>
                  <a:pt x="148632" y="261362"/>
                  <a:pt x="140804" y="257066"/>
                  <a:pt x="133430" y="252150"/>
                </a:cubicBezTo>
                <a:cubicBezTo>
                  <a:pt x="115476" y="225220"/>
                  <a:pt x="100341" y="204500"/>
                  <a:pt x="89185" y="171033"/>
                </a:cubicBezTo>
                <a:cubicBezTo>
                  <a:pt x="84269" y="156285"/>
                  <a:pt x="65812" y="113853"/>
                  <a:pt x="74436" y="126788"/>
                </a:cubicBezTo>
                <a:cubicBezTo>
                  <a:pt x="79352" y="134162"/>
                  <a:pt x="81669" y="144214"/>
                  <a:pt x="89185" y="148911"/>
                </a:cubicBezTo>
                <a:cubicBezTo>
                  <a:pt x="102368" y="157150"/>
                  <a:pt x="133430" y="163659"/>
                  <a:pt x="133430" y="163659"/>
                </a:cubicBezTo>
                <a:cubicBezTo>
                  <a:pt x="152035" y="135752"/>
                  <a:pt x="141911" y="135271"/>
                  <a:pt x="162927" y="156285"/>
                </a:cubicBezTo>
                <a:cubicBezTo>
                  <a:pt x="152834" y="136101"/>
                  <a:pt x="147326" y="122036"/>
                  <a:pt x="133430" y="104666"/>
                </a:cubicBezTo>
                <a:cubicBezTo>
                  <a:pt x="129087" y="99237"/>
                  <a:pt x="124900" y="93026"/>
                  <a:pt x="118681" y="89917"/>
                </a:cubicBezTo>
                <a:cubicBezTo>
                  <a:pt x="104776" y="82965"/>
                  <a:pt x="74436" y="75169"/>
                  <a:pt x="74436" y="75169"/>
                </a:cubicBezTo>
                <a:cubicBezTo>
                  <a:pt x="67062" y="67795"/>
                  <a:pt x="62743" y="53046"/>
                  <a:pt x="52314" y="53046"/>
                </a:cubicBezTo>
                <a:cubicBezTo>
                  <a:pt x="44541" y="53046"/>
                  <a:pt x="59688" y="75169"/>
                  <a:pt x="59688" y="75169"/>
                </a:cubicBezTo>
              </a:path>
            </a:pathLst>
          </a:custGeom>
          <a:noFill/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</p:cNvCxnSpPr>
          <p:nvPr/>
        </p:nvCxnSpPr>
        <p:spPr>
          <a:xfrm flipH="1">
            <a:off x="5934368" y="3076918"/>
            <a:ext cx="439446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B19DF-8DDB-574C-85A4-946973481846}"/>
              </a:ext>
            </a:extLst>
          </p:cNvPr>
          <p:cNvSpPr txBox="1"/>
          <p:nvPr/>
        </p:nvSpPr>
        <p:spPr>
          <a:xfrm>
            <a:off x="6004054" y="1137188"/>
            <a:ext cx="2784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p-value: Probability of observing a value as extreme or more extreme </a:t>
            </a:r>
            <a:r>
              <a:rPr lang="en-US" sz="1800" b="1" u="sng" dirty="0">
                <a:solidFill>
                  <a:srgbClr val="FF40FF"/>
                </a:solidFill>
              </a:rPr>
              <a:t>assuming the null hypothesis is true</a:t>
            </a:r>
            <a:r>
              <a:rPr lang="en-US" sz="1800" dirty="0">
                <a:solidFill>
                  <a:srgbClr val="FF40FF"/>
                </a:solidFill>
              </a:rPr>
              <a:t>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6A98D7-BF78-024F-B3C5-C3EEEED47D7D}"/>
              </a:ext>
            </a:extLst>
          </p:cNvPr>
          <p:cNvCxnSpPr>
            <a:cxnSpLocks/>
          </p:cNvCxnSpPr>
          <p:nvPr/>
        </p:nvCxnSpPr>
        <p:spPr>
          <a:xfrm>
            <a:off x="2920062" y="3866222"/>
            <a:ext cx="0" cy="8093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8A4E38-8EA2-3840-9146-74C9C24FC3BB}"/>
              </a:ext>
            </a:extLst>
          </p:cNvPr>
          <p:cNvCxnSpPr>
            <a:cxnSpLocks/>
            <a:stCxn id="5" idx="222"/>
          </p:cNvCxnSpPr>
          <p:nvPr/>
        </p:nvCxnSpPr>
        <p:spPr>
          <a:xfrm flipH="1">
            <a:off x="6157278" y="3827206"/>
            <a:ext cx="174" cy="8483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17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a p-value from a probability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5731816" y="1788007"/>
            <a:ext cx="1" cy="207821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367473" y="2763184"/>
                <a:ext cx="1275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473" y="2763184"/>
                <a:ext cx="1275927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18C2F4C0-E46E-0344-B1D3-0AB9631435D2}"/>
              </a:ext>
            </a:extLst>
          </p:cNvPr>
          <p:cNvSpPr/>
          <p:nvPr/>
        </p:nvSpPr>
        <p:spPr>
          <a:xfrm>
            <a:off x="5729054" y="3390702"/>
            <a:ext cx="813060" cy="480750"/>
          </a:xfrm>
          <a:custGeom>
            <a:avLst/>
            <a:gdLst>
              <a:gd name="connsiteX0" fmla="*/ 37565 w 813060"/>
              <a:gd name="connsiteY0" fmla="*/ 458627 h 480750"/>
              <a:gd name="connsiteX1" fmla="*/ 22817 w 813060"/>
              <a:gd name="connsiteY1" fmla="*/ 362763 h 480750"/>
              <a:gd name="connsiteX2" fmla="*/ 30191 w 813060"/>
              <a:gd name="connsiteY2" fmla="*/ 215279 h 480750"/>
              <a:gd name="connsiteX3" fmla="*/ 37565 w 813060"/>
              <a:gd name="connsiteY3" fmla="*/ 16175 h 480750"/>
              <a:gd name="connsiteX4" fmla="*/ 44940 w 813060"/>
              <a:gd name="connsiteY4" fmla="*/ 303769 h 480750"/>
              <a:gd name="connsiteX5" fmla="*/ 30191 w 813060"/>
              <a:gd name="connsiteY5" fmla="*/ 75169 h 480750"/>
              <a:gd name="connsiteX6" fmla="*/ 22817 w 813060"/>
              <a:gd name="connsiteY6" fmla="*/ 16175 h 480750"/>
              <a:gd name="connsiteX7" fmla="*/ 44940 w 813060"/>
              <a:gd name="connsiteY7" fmla="*/ 1427 h 480750"/>
              <a:gd name="connsiteX8" fmla="*/ 22817 w 813060"/>
              <a:gd name="connsiteY8" fmla="*/ 60421 h 480750"/>
              <a:gd name="connsiteX9" fmla="*/ 30191 w 813060"/>
              <a:gd name="connsiteY9" fmla="*/ 38298 h 480750"/>
              <a:gd name="connsiteX10" fmla="*/ 52314 w 813060"/>
              <a:gd name="connsiteY10" fmla="*/ 23550 h 480750"/>
              <a:gd name="connsiteX11" fmla="*/ 44940 w 813060"/>
              <a:gd name="connsiteY11" fmla="*/ 60421 h 480750"/>
              <a:gd name="connsiteX12" fmla="*/ 52314 w 813060"/>
              <a:gd name="connsiteY12" fmla="*/ 67795 h 480750"/>
              <a:gd name="connsiteX13" fmla="*/ 44940 w 813060"/>
              <a:gd name="connsiteY13" fmla="*/ 104666 h 480750"/>
              <a:gd name="connsiteX14" fmla="*/ 15443 w 813060"/>
              <a:gd name="connsiteY14" fmla="*/ 141537 h 480750"/>
              <a:gd name="connsiteX15" fmla="*/ 37565 w 813060"/>
              <a:gd name="connsiteY15" fmla="*/ 119414 h 480750"/>
              <a:gd name="connsiteX16" fmla="*/ 59688 w 813060"/>
              <a:gd name="connsiteY16" fmla="*/ 104666 h 480750"/>
              <a:gd name="connsiteX17" fmla="*/ 37565 w 813060"/>
              <a:gd name="connsiteY17" fmla="*/ 148911 h 480750"/>
              <a:gd name="connsiteX18" fmla="*/ 52314 w 813060"/>
              <a:gd name="connsiteY18" fmla="*/ 134163 h 480750"/>
              <a:gd name="connsiteX19" fmla="*/ 81811 w 813060"/>
              <a:gd name="connsiteY19" fmla="*/ 119414 h 480750"/>
              <a:gd name="connsiteX20" fmla="*/ 118681 w 813060"/>
              <a:gd name="connsiteY20" fmla="*/ 75169 h 480750"/>
              <a:gd name="connsiteX21" fmla="*/ 111307 w 813060"/>
              <a:gd name="connsiteY21" fmla="*/ 97292 h 480750"/>
              <a:gd name="connsiteX22" fmla="*/ 89185 w 813060"/>
              <a:gd name="connsiteY22" fmla="*/ 126788 h 480750"/>
              <a:gd name="connsiteX23" fmla="*/ 74436 w 813060"/>
              <a:gd name="connsiteY23" fmla="*/ 156285 h 480750"/>
              <a:gd name="connsiteX24" fmla="*/ 89185 w 813060"/>
              <a:gd name="connsiteY24" fmla="*/ 134163 h 480750"/>
              <a:gd name="connsiteX25" fmla="*/ 67062 w 813060"/>
              <a:gd name="connsiteY25" fmla="*/ 171033 h 480750"/>
              <a:gd name="connsiteX26" fmla="*/ 52314 w 813060"/>
              <a:gd name="connsiteY26" fmla="*/ 193156 h 480750"/>
              <a:gd name="connsiteX27" fmla="*/ 30191 w 813060"/>
              <a:gd name="connsiteY27" fmla="*/ 207904 h 480750"/>
              <a:gd name="connsiteX28" fmla="*/ 694 w 813060"/>
              <a:gd name="connsiteY28" fmla="*/ 244775 h 480750"/>
              <a:gd name="connsiteX29" fmla="*/ 22817 w 813060"/>
              <a:gd name="connsiteY29" fmla="*/ 230027 h 480750"/>
              <a:gd name="connsiteX30" fmla="*/ 44940 w 813060"/>
              <a:gd name="connsiteY30" fmla="*/ 207904 h 480750"/>
              <a:gd name="connsiteX31" fmla="*/ 74436 w 813060"/>
              <a:gd name="connsiteY31" fmla="*/ 193156 h 480750"/>
              <a:gd name="connsiteX32" fmla="*/ 103933 w 813060"/>
              <a:gd name="connsiteY32" fmla="*/ 171033 h 480750"/>
              <a:gd name="connsiteX33" fmla="*/ 140804 w 813060"/>
              <a:gd name="connsiteY33" fmla="*/ 148911 h 480750"/>
              <a:gd name="connsiteX34" fmla="*/ 162927 w 813060"/>
              <a:gd name="connsiteY34" fmla="*/ 134163 h 480750"/>
              <a:gd name="connsiteX35" fmla="*/ 185049 w 813060"/>
              <a:gd name="connsiteY35" fmla="*/ 112040 h 480750"/>
              <a:gd name="connsiteX36" fmla="*/ 207172 w 813060"/>
              <a:gd name="connsiteY36" fmla="*/ 104666 h 480750"/>
              <a:gd name="connsiteX37" fmla="*/ 185049 w 813060"/>
              <a:gd name="connsiteY37" fmla="*/ 148911 h 480750"/>
              <a:gd name="connsiteX38" fmla="*/ 170301 w 813060"/>
              <a:gd name="connsiteY38" fmla="*/ 185782 h 480750"/>
              <a:gd name="connsiteX39" fmla="*/ 140804 w 813060"/>
              <a:gd name="connsiteY39" fmla="*/ 215279 h 480750"/>
              <a:gd name="connsiteX40" fmla="*/ 133430 w 813060"/>
              <a:gd name="connsiteY40" fmla="*/ 237401 h 480750"/>
              <a:gd name="connsiteX41" fmla="*/ 155552 w 813060"/>
              <a:gd name="connsiteY41" fmla="*/ 207904 h 480750"/>
              <a:gd name="connsiteX42" fmla="*/ 185049 w 813060"/>
              <a:gd name="connsiteY42" fmla="*/ 193156 h 480750"/>
              <a:gd name="connsiteX43" fmla="*/ 199798 w 813060"/>
              <a:gd name="connsiteY43" fmla="*/ 178408 h 480750"/>
              <a:gd name="connsiteX44" fmla="*/ 236669 w 813060"/>
              <a:gd name="connsiteY44" fmla="*/ 148911 h 480750"/>
              <a:gd name="connsiteX45" fmla="*/ 214546 w 813060"/>
              <a:gd name="connsiteY45" fmla="*/ 185782 h 480750"/>
              <a:gd name="connsiteX46" fmla="*/ 192423 w 813060"/>
              <a:gd name="connsiteY46" fmla="*/ 222653 h 480750"/>
              <a:gd name="connsiteX47" fmla="*/ 162927 w 813060"/>
              <a:gd name="connsiteY47" fmla="*/ 244775 h 480750"/>
              <a:gd name="connsiteX48" fmla="*/ 111307 w 813060"/>
              <a:gd name="connsiteY48" fmla="*/ 296395 h 480750"/>
              <a:gd name="connsiteX49" fmla="*/ 67062 w 813060"/>
              <a:gd name="connsiteY49" fmla="*/ 333266 h 480750"/>
              <a:gd name="connsiteX50" fmla="*/ 22817 w 813060"/>
              <a:gd name="connsiteY50" fmla="*/ 362763 h 480750"/>
              <a:gd name="connsiteX51" fmla="*/ 74436 w 813060"/>
              <a:gd name="connsiteY51" fmla="*/ 318517 h 480750"/>
              <a:gd name="connsiteX52" fmla="*/ 89185 w 813060"/>
              <a:gd name="connsiteY52" fmla="*/ 296395 h 480750"/>
              <a:gd name="connsiteX53" fmla="*/ 177675 w 813060"/>
              <a:gd name="connsiteY53" fmla="*/ 244775 h 480750"/>
              <a:gd name="connsiteX54" fmla="*/ 133430 w 813060"/>
              <a:gd name="connsiteY54" fmla="*/ 325892 h 480750"/>
              <a:gd name="connsiteX55" fmla="*/ 118681 w 813060"/>
              <a:gd name="connsiteY55" fmla="*/ 340640 h 480750"/>
              <a:gd name="connsiteX56" fmla="*/ 96559 w 813060"/>
              <a:gd name="connsiteY56" fmla="*/ 362763 h 480750"/>
              <a:gd name="connsiteX57" fmla="*/ 111307 w 813060"/>
              <a:gd name="connsiteY57" fmla="*/ 215279 h 480750"/>
              <a:gd name="connsiteX58" fmla="*/ 118681 w 813060"/>
              <a:gd name="connsiteY58" fmla="*/ 185782 h 480750"/>
              <a:gd name="connsiteX59" fmla="*/ 140804 w 813060"/>
              <a:gd name="connsiteY59" fmla="*/ 104666 h 480750"/>
              <a:gd name="connsiteX60" fmla="*/ 133430 w 813060"/>
              <a:gd name="connsiteY60" fmla="*/ 126788 h 480750"/>
              <a:gd name="connsiteX61" fmla="*/ 118681 w 813060"/>
              <a:gd name="connsiteY61" fmla="*/ 163659 h 480750"/>
              <a:gd name="connsiteX62" fmla="*/ 81811 w 813060"/>
              <a:gd name="connsiteY62" fmla="*/ 215279 h 480750"/>
              <a:gd name="connsiteX63" fmla="*/ 96559 w 813060"/>
              <a:gd name="connsiteY63" fmla="*/ 171033 h 480750"/>
              <a:gd name="connsiteX64" fmla="*/ 126056 w 813060"/>
              <a:gd name="connsiteY64" fmla="*/ 112040 h 480750"/>
              <a:gd name="connsiteX65" fmla="*/ 96559 w 813060"/>
              <a:gd name="connsiteY65" fmla="*/ 141537 h 480750"/>
              <a:gd name="connsiteX66" fmla="*/ 67062 w 813060"/>
              <a:gd name="connsiteY66" fmla="*/ 178408 h 480750"/>
              <a:gd name="connsiteX67" fmla="*/ 44940 w 813060"/>
              <a:gd name="connsiteY67" fmla="*/ 193156 h 480750"/>
              <a:gd name="connsiteX68" fmla="*/ 59688 w 813060"/>
              <a:gd name="connsiteY68" fmla="*/ 89917 h 480750"/>
              <a:gd name="connsiteX69" fmla="*/ 67062 w 813060"/>
              <a:gd name="connsiteY69" fmla="*/ 60421 h 480750"/>
              <a:gd name="connsiteX70" fmla="*/ 59688 w 813060"/>
              <a:gd name="connsiteY70" fmla="*/ 104666 h 480750"/>
              <a:gd name="connsiteX71" fmla="*/ 44940 w 813060"/>
              <a:gd name="connsiteY71" fmla="*/ 259524 h 480750"/>
              <a:gd name="connsiteX72" fmla="*/ 30191 w 813060"/>
              <a:gd name="connsiteY72" fmla="*/ 318517 h 480750"/>
              <a:gd name="connsiteX73" fmla="*/ 44940 w 813060"/>
              <a:gd name="connsiteY73" fmla="*/ 333266 h 480750"/>
              <a:gd name="connsiteX74" fmla="*/ 74436 w 813060"/>
              <a:gd name="connsiteY74" fmla="*/ 289021 h 480750"/>
              <a:gd name="connsiteX75" fmla="*/ 133430 w 813060"/>
              <a:gd name="connsiteY75" fmla="*/ 215279 h 480750"/>
              <a:gd name="connsiteX76" fmla="*/ 162927 w 813060"/>
              <a:gd name="connsiteY76" fmla="*/ 185782 h 480750"/>
              <a:gd name="connsiteX77" fmla="*/ 148178 w 813060"/>
              <a:gd name="connsiteY77" fmla="*/ 266898 h 480750"/>
              <a:gd name="connsiteX78" fmla="*/ 140804 w 813060"/>
              <a:gd name="connsiteY78" fmla="*/ 296395 h 480750"/>
              <a:gd name="connsiteX79" fmla="*/ 133430 w 813060"/>
              <a:gd name="connsiteY79" fmla="*/ 318517 h 480750"/>
              <a:gd name="connsiteX80" fmla="*/ 155552 w 813060"/>
              <a:gd name="connsiteY80" fmla="*/ 281646 h 480750"/>
              <a:gd name="connsiteX81" fmla="*/ 214546 w 813060"/>
              <a:gd name="connsiteY81" fmla="*/ 207904 h 480750"/>
              <a:gd name="connsiteX82" fmla="*/ 244043 w 813060"/>
              <a:gd name="connsiteY82" fmla="*/ 171033 h 480750"/>
              <a:gd name="connsiteX83" fmla="*/ 229294 w 813060"/>
              <a:gd name="connsiteY83" fmla="*/ 207904 h 480750"/>
              <a:gd name="connsiteX84" fmla="*/ 221920 w 813060"/>
              <a:gd name="connsiteY84" fmla="*/ 237401 h 480750"/>
              <a:gd name="connsiteX85" fmla="*/ 170301 w 813060"/>
              <a:gd name="connsiteY85" fmla="*/ 325892 h 480750"/>
              <a:gd name="connsiteX86" fmla="*/ 162927 w 813060"/>
              <a:gd name="connsiteY86" fmla="*/ 355388 h 480750"/>
              <a:gd name="connsiteX87" fmla="*/ 148178 w 813060"/>
              <a:gd name="connsiteY87" fmla="*/ 377511 h 480750"/>
              <a:gd name="connsiteX88" fmla="*/ 177675 w 813060"/>
              <a:gd name="connsiteY88" fmla="*/ 318517 h 480750"/>
              <a:gd name="connsiteX89" fmla="*/ 192423 w 813060"/>
              <a:gd name="connsiteY89" fmla="*/ 289021 h 480750"/>
              <a:gd name="connsiteX90" fmla="*/ 221920 w 813060"/>
              <a:gd name="connsiteY90" fmla="*/ 252150 h 480750"/>
              <a:gd name="connsiteX91" fmla="*/ 229294 w 813060"/>
              <a:gd name="connsiteY91" fmla="*/ 230027 h 480750"/>
              <a:gd name="connsiteX92" fmla="*/ 244043 w 813060"/>
              <a:gd name="connsiteY92" fmla="*/ 215279 h 480750"/>
              <a:gd name="connsiteX93" fmla="*/ 221920 w 813060"/>
              <a:gd name="connsiteY93" fmla="*/ 289021 h 480750"/>
              <a:gd name="connsiteX94" fmla="*/ 185049 w 813060"/>
              <a:gd name="connsiteY94" fmla="*/ 333266 h 480750"/>
              <a:gd name="connsiteX95" fmla="*/ 162927 w 813060"/>
              <a:gd name="connsiteY95" fmla="*/ 362763 h 480750"/>
              <a:gd name="connsiteX96" fmla="*/ 133430 w 813060"/>
              <a:gd name="connsiteY96" fmla="*/ 377511 h 480750"/>
              <a:gd name="connsiteX97" fmla="*/ 111307 w 813060"/>
              <a:gd name="connsiteY97" fmla="*/ 399633 h 480750"/>
              <a:gd name="connsiteX98" fmla="*/ 89185 w 813060"/>
              <a:gd name="connsiteY98" fmla="*/ 414382 h 480750"/>
              <a:gd name="connsiteX99" fmla="*/ 74436 w 813060"/>
              <a:gd name="connsiteY99" fmla="*/ 429130 h 480750"/>
              <a:gd name="connsiteX100" fmla="*/ 52314 w 813060"/>
              <a:gd name="connsiteY100" fmla="*/ 436504 h 480750"/>
              <a:gd name="connsiteX101" fmla="*/ 59688 w 813060"/>
              <a:gd name="connsiteY101" fmla="*/ 414382 h 480750"/>
              <a:gd name="connsiteX102" fmla="*/ 74436 w 813060"/>
              <a:gd name="connsiteY102" fmla="*/ 384885 h 480750"/>
              <a:gd name="connsiteX103" fmla="*/ 118681 w 813060"/>
              <a:gd name="connsiteY103" fmla="*/ 318517 h 480750"/>
              <a:gd name="connsiteX104" fmla="*/ 133430 w 813060"/>
              <a:gd name="connsiteY104" fmla="*/ 303769 h 480750"/>
              <a:gd name="connsiteX105" fmla="*/ 118681 w 813060"/>
              <a:gd name="connsiteY105" fmla="*/ 333266 h 480750"/>
              <a:gd name="connsiteX106" fmla="*/ 89185 w 813060"/>
              <a:gd name="connsiteY106" fmla="*/ 392259 h 480750"/>
              <a:gd name="connsiteX107" fmla="*/ 81811 w 813060"/>
              <a:gd name="connsiteY107" fmla="*/ 421756 h 480750"/>
              <a:gd name="connsiteX108" fmla="*/ 111307 w 813060"/>
              <a:gd name="connsiteY108" fmla="*/ 399633 h 480750"/>
              <a:gd name="connsiteX109" fmla="*/ 148178 w 813060"/>
              <a:gd name="connsiteY109" fmla="*/ 355388 h 480750"/>
              <a:gd name="connsiteX110" fmla="*/ 177675 w 813060"/>
              <a:gd name="connsiteY110" fmla="*/ 333266 h 480750"/>
              <a:gd name="connsiteX111" fmla="*/ 266165 w 813060"/>
              <a:gd name="connsiteY111" fmla="*/ 259524 h 480750"/>
              <a:gd name="connsiteX112" fmla="*/ 295662 w 813060"/>
              <a:gd name="connsiteY112" fmla="*/ 252150 h 480750"/>
              <a:gd name="connsiteX113" fmla="*/ 303036 w 813060"/>
              <a:gd name="connsiteY113" fmla="*/ 289021 h 480750"/>
              <a:gd name="connsiteX114" fmla="*/ 295662 w 813060"/>
              <a:gd name="connsiteY114" fmla="*/ 325892 h 480750"/>
              <a:gd name="connsiteX115" fmla="*/ 280914 w 813060"/>
              <a:gd name="connsiteY115" fmla="*/ 377511 h 480750"/>
              <a:gd name="connsiteX116" fmla="*/ 288288 w 813060"/>
              <a:gd name="connsiteY116" fmla="*/ 355388 h 480750"/>
              <a:gd name="connsiteX117" fmla="*/ 303036 w 813060"/>
              <a:gd name="connsiteY117" fmla="*/ 303769 h 480750"/>
              <a:gd name="connsiteX118" fmla="*/ 325159 w 813060"/>
              <a:gd name="connsiteY118" fmla="*/ 281646 h 480750"/>
              <a:gd name="connsiteX119" fmla="*/ 354656 w 813060"/>
              <a:gd name="connsiteY119" fmla="*/ 237401 h 480750"/>
              <a:gd name="connsiteX120" fmla="*/ 369404 w 813060"/>
              <a:gd name="connsiteY120" fmla="*/ 215279 h 480750"/>
              <a:gd name="connsiteX121" fmla="*/ 354656 w 813060"/>
              <a:gd name="connsiteY121" fmla="*/ 237401 h 480750"/>
              <a:gd name="connsiteX122" fmla="*/ 332533 w 813060"/>
              <a:gd name="connsiteY122" fmla="*/ 289021 h 480750"/>
              <a:gd name="connsiteX123" fmla="*/ 325159 w 813060"/>
              <a:gd name="connsiteY123" fmla="*/ 318517 h 480750"/>
              <a:gd name="connsiteX124" fmla="*/ 280914 w 813060"/>
              <a:gd name="connsiteY124" fmla="*/ 377511 h 480750"/>
              <a:gd name="connsiteX125" fmla="*/ 258791 w 813060"/>
              <a:gd name="connsiteY125" fmla="*/ 407008 h 480750"/>
              <a:gd name="connsiteX126" fmla="*/ 221920 w 813060"/>
              <a:gd name="connsiteY126" fmla="*/ 458627 h 480750"/>
              <a:gd name="connsiteX127" fmla="*/ 214546 w 813060"/>
              <a:gd name="connsiteY127" fmla="*/ 436504 h 480750"/>
              <a:gd name="connsiteX128" fmla="*/ 244043 w 813060"/>
              <a:gd name="connsiteY128" fmla="*/ 392259 h 480750"/>
              <a:gd name="connsiteX129" fmla="*/ 317785 w 813060"/>
              <a:gd name="connsiteY129" fmla="*/ 311143 h 480750"/>
              <a:gd name="connsiteX130" fmla="*/ 332533 w 813060"/>
              <a:gd name="connsiteY130" fmla="*/ 289021 h 480750"/>
              <a:gd name="connsiteX131" fmla="*/ 325159 w 813060"/>
              <a:gd name="connsiteY131" fmla="*/ 311143 h 480750"/>
              <a:gd name="connsiteX132" fmla="*/ 310411 w 813060"/>
              <a:gd name="connsiteY132" fmla="*/ 325892 h 480750"/>
              <a:gd name="connsiteX133" fmla="*/ 303036 w 813060"/>
              <a:gd name="connsiteY133" fmla="*/ 348014 h 480750"/>
              <a:gd name="connsiteX134" fmla="*/ 258791 w 813060"/>
              <a:gd name="connsiteY134" fmla="*/ 392259 h 480750"/>
              <a:gd name="connsiteX135" fmla="*/ 236669 w 813060"/>
              <a:gd name="connsiteY135" fmla="*/ 414382 h 480750"/>
              <a:gd name="connsiteX136" fmla="*/ 221920 w 813060"/>
              <a:gd name="connsiteY136" fmla="*/ 436504 h 480750"/>
              <a:gd name="connsiteX137" fmla="*/ 214546 w 813060"/>
              <a:gd name="connsiteY137" fmla="*/ 377511 h 480750"/>
              <a:gd name="connsiteX138" fmla="*/ 177675 w 813060"/>
              <a:gd name="connsiteY138" fmla="*/ 407008 h 480750"/>
              <a:gd name="connsiteX139" fmla="*/ 170301 w 813060"/>
              <a:gd name="connsiteY139" fmla="*/ 384885 h 480750"/>
              <a:gd name="connsiteX140" fmla="*/ 199798 w 813060"/>
              <a:gd name="connsiteY140" fmla="*/ 340640 h 480750"/>
              <a:gd name="connsiteX141" fmla="*/ 192423 w 813060"/>
              <a:gd name="connsiteY141" fmla="*/ 370137 h 480750"/>
              <a:gd name="connsiteX142" fmla="*/ 155552 w 813060"/>
              <a:gd name="connsiteY142" fmla="*/ 421756 h 480750"/>
              <a:gd name="connsiteX143" fmla="*/ 140804 w 813060"/>
              <a:gd name="connsiteY143" fmla="*/ 451253 h 480750"/>
              <a:gd name="connsiteX144" fmla="*/ 162927 w 813060"/>
              <a:gd name="connsiteY144" fmla="*/ 384885 h 480750"/>
              <a:gd name="connsiteX145" fmla="*/ 185049 w 813060"/>
              <a:gd name="connsiteY145" fmla="*/ 399633 h 480750"/>
              <a:gd name="connsiteX146" fmla="*/ 266165 w 813060"/>
              <a:gd name="connsiteY146" fmla="*/ 392259 h 480750"/>
              <a:gd name="connsiteX147" fmla="*/ 347281 w 813060"/>
              <a:gd name="connsiteY147" fmla="*/ 355388 h 480750"/>
              <a:gd name="connsiteX148" fmla="*/ 391527 w 813060"/>
              <a:gd name="connsiteY148" fmla="*/ 340640 h 480750"/>
              <a:gd name="connsiteX149" fmla="*/ 435772 w 813060"/>
              <a:gd name="connsiteY149" fmla="*/ 318517 h 480750"/>
              <a:gd name="connsiteX150" fmla="*/ 494765 w 813060"/>
              <a:gd name="connsiteY150" fmla="*/ 296395 h 480750"/>
              <a:gd name="connsiteX151" fmla="*/ 494765 w 813060"/>
              <a:gd name="connsiteY151" fmla="*/ 340640 h 480750"/>
              <a:gd name="connsiteX152" fmla="*/ 465269 w 813060"/>
              <a:gd name="connsiteY152" fmla="*/ 399633 h 480750"/>
              <a:gd name="connsiteX153" fmla="*/ 457894 w 813060"/>
              <a:gd name="connsiteY153" fmla="*/ 325892 h 480750"/>
              <a:gd name="connsiteX154" fmla="*/ 443146 w 813060"/>
              <a:gd name="connsiteY154" fmla="*/ 348014 h 480750"/>
              <a:gd name="connsiteX155" fmla="*/ 391527 w 813060"/>
              <a:gd name="connsiteY155" fmla="*/ 399633 h 480750"/>
              <a:gd name="connsiteX156" fmla="*/ 347281 w 813060"/>
              <a:gd name="connsiteY156" fmla="*/ 436504 h 480750"/>
              <a:gd name="connsiteX157" fmla="*/ 303036 w 813060"/>
              <a:gd name="connsiteY157" fmla="*/ 480750 h 480750"/>
              <a:gd name="connsiteX158" fmla="*/ 317785 w 813060"/>
              <a:gd name="connsiteY158" fmla="*/ 407008 h 480750"/>
              <a:gd name="connsiteX159" fmla="*/ 325159 w 813060"/>
              <a:gd name="connsiteY159" fmla="*/ 377511 h 480750"/>
              <a:gd name="connsiteX160" fmla="*/ 288288 w 813060"/>
              <a:gd name="connsiteY160" fmla="*/ 407008 h 480750"/>
              <a:gd name="connsiteX161" fmla="*/ 295662 w 813060"/>
              <a:gd name="connsiteY161" fmla="*/ 362763 h 480750"/>
              <a:gd name="connsiteX162" fmla="*/ 332533 w 813060"/>
              <a:gd name="connsiteY162" fmla="*/ 274272 h 480750"/>
              <a:gd name="connsiteX163" fmla="*/ 339907 w 813060"/>
              <a:gd name="connsiteY163" fmla="*/ 377511 h 480750"/>
              <a:gd name="connsiteX164" fmla="*/ 347281 w 813060"/>
              <a:gd name="connsiteY164" fmla="*/ 399633 h 480750"/>
              <a:gd name="connsiteX165" fmla="*/ 354656 w 813060"/>
              <a:gd name="connsiteY165" fmla="*/ 377511 h 480750"/>
              <a:gd name="connsiteX166" fmla="*/ 362030 w 813060"/>
              <a:gd name="connsiteY166" fmla="*/ 348014 h 480750"/>
              <a:gd name="connsiteX167" fmla="*/ 369404 w 813060"/>
              <a:gd name="connsiteY167" fmla="*/ 377511 h 480750"/>
              <a:gd name="connsiteX168" fmla="*/ 376778 w 813060"/>
              <a:gd name="connsiteY168" fmla="*/ 399633 h 480750"/>
              <a:gd name="connsiteX169" fmla="*/ 384152 w 813060"/>
              <a:gd name="connsiteY169" fmla="*/ 377511 h 480750"/>
              <a:gd name="connsiteX170" fmla="*/ 406275 w 813060"/>
              <a:gd name="connsiteY170" fmla="*/ 392259 h 480750"/>
              <a:gd name="connsiteX171" fmla="*/ 421023 w 813060"/>
              <a:gd name="connsiteY171" fmla="*/ 407008 h 480750"/>
              <a:gd name="connsiteX172" fmla="*/ 376778 w 813060"/>
              <a:gd name="connsiteY172" fmla="*/ 348014 h 480750"/>
              <a:gd name="connsiteX173" fmla="*/ 443146 w 813060"/>
              <a:gd name="connsiteY173" fmla="*/ 370137 h 480750"/>
              <a:gd name="connsiteX174" fmla="*/ 465269 w 813060"/>
              <a:gd name="connsiteY174" fmla="*/ 377511 h 480750"/>
              <a:gd name="connsiteX175" fmla="*/ 494765 w 813060"/>
              <a:gd name="connsiteY175" fmla="*/ 370137 h 480750"/>
              <a:gd name="connsiteX176" fmla="*/ 480017 w 813060"/>
              <a:gd name="connsiteY176" fmla="*/ 355388 h 480750"/>
              <a:gd name="connsiteX177" fmla="*/ 413649 w 813060"/>
              <a:gd name="connsiteY177" fmla="*/ 325892 h 480750"/>
              <a:gd name="connsiteX178" fmla="*/ 435772 w 813060"/>
              <a:gd name="connsiteY178" fmla="*/ 333266 h 480750"/>
              <a:gd name="connsiteX179" fmla="*/ 421023 w 813060"/>
              <a:gd name="connsiteY179" fmla="*/ 318517 h 480750"/>
              <a:gd name="connsiteX180" fmla="*/ 362030 w 813060"/>
              <a:gd name="connsiteY180" fmla="*/ 303769 h 480750"/>
              <a:gd name="connsiteX181" fmla="*/ 339907 w 813060"/>
              <a:gd name="connsiteY181" fmla="*/ 296395 h 480750"/>
              <a:gd name="connsiteX182" fmla="*/ 391527 w 813060"/>
              <a:gd name="connsiteY182" fmla="*/ 333266 h 480750"/>
              <a:gd name="connsiteX183" fmla="*/ 421023 w 813060"/>
              <a:gd name="connsiteY183" fmla="*/ 340640 h 480750"/>
              <a:gd name="connsiteX184" fmla="*/ 457894 w 813060"/>
              <a:gd name="connsiteY184" fmla="*/ 355388 h 480750"/>
              <a:gd name="connsiteX185" fmla="*/ 531636 w 813060"/>
              <a:gd name="connsiteY185" fmla="*/ 370137 h 480750"/>
              <a:gd name="connsiteX186" fmla="*/ 583256 w 813060"/>
              <a:gd name="connsiteY186" fmla="*/ 384885 h 480750"/>
              <a:gd name="connsiteX187" fmla="*/ 539011 w 813060"/>
              <a:gd name="connsiteY187" fmla="*/ 384885 h 480750"/>
              <a:gd name="connsiteX188" fmla="*/ 435772 w 813060"/>
              <a:gd name="connsiteY188" fmla="*/ 377511 h 480750"/>
              <a:gd name="connsiteX189" fmla="*/ 376778 w 813060"/>
              <a:gd name="connsiteY189" fmla="*/ 370137 h 480750"/>
              <a:gd name="connsiteX190" fmla="*/ 347281 w 813060"/>
              <a:gd name="connsiteY190" fmla="*/ 362763 h 480750"/>
              <a:gd name="connsiteX191" fmla="*/ 398901 w 813060"/>
              <a:gd name="connsiteY191" fmla="*/ 384885 h 480750"/>
              <a:gd name="connsiteX192" fmla="*/ 480017 w 813060"/>
              <a:gd name="connsiteY192" fmla="*/ 392259 h 480750"/>
              <a:gd name="connsiteX193" fmla="*/ 612752 w 813060"/>
              <a:gd name="connsiteY193" fmla="*/ 384885 h 480750"/>
              <a:gd name="connsiteX194" fmla="*/ 590630 w 813060"/>
              <a:gd name="connsiteY194" fmla="*/ 377511 h 480750"/>
              <a:gd name="connsiteX195" fmla="*/ 634875 w 813060"/>
              <a:gd name="connsiteY195" fmla="*/ 407008 h 480750"/>
              <a:gd name="connsiteX196" fmla="*/ 612752 w 813060"/>
              <a:gd name="connsiteY196" fmla="*/ 421756 h 480750"/>
              <a:gd name="connsiteX197" fmla="*/ 590630 w 813060"/>
              <a:gd name="connsiteY197" fmla="*/ 429130 h 480750"/>
              <a:gd name="connsiteX198" fmla="*/ 656998 w 813060"/>
              <a:gd name="connsiteY198" fmla="*/ 436504 h 480750"/>
              <a:gd name="connsiteX199" fmla="*/ 767611 w 813060"/>
              <a:gd name="connsiteY199" fmla="*/ 443879 h 480750"/>
              <a:gd name="connsiteX200" fmla="*/ 811856 w 813060"/>
              <a:gd name="connsiteY200" fmla="*/ 436504 h 480750"/>
              <a:gd name="connsiteX201" fmla="*/ 782359 w 813060"/>
              <a:gd name="connsiteY201" fmla="*/ 429130 h 480750"/>
              <a:gd name="connsiteX202" fmla="*/ 738114 w 813060"/>
              <a:gd name="connsiteY202" fmla="*/ 421756 h 480750"/>
              <a:gd name="connsiteX203" fmla="*/ 701243 w 813060"/>
              <a:gd name="connsiteY203" fmla="*/ 414382 h 480750"/>
              <a:gd name="connsiteX204" fmla="*/ 679120 w 813060"/>
              <a:gd name="connsiteY204" fmla="*/ 399633 h 480750"/>
              <a:gd name="connsiteX205" fmla="*/ 634875 w 813060"/>
              <a:gd name="connsiteY205" fmla="*/ 384885 h 480750"/>
              <a:gd name="connsiteX206" fmla="*/ 612752 w 813060"/>
              <a:gd name="connsiteY206" fmla="*/ 370137 h 480750"/>
              <a:gd name="connsiteX207" fmla="*/ 575881 w 813060"/>
              <a:gd name="connsiteY207" fmla="*/ 340640 h 480750"/>
              <a:gd name="connsiteX208" fmla="*/ 553759 w 813060"/>
              <a:gd name="connsiteY208" fmla="*/ 333266 h 480750"/>
              <a:gd name="connsiteX209" fmla="*/ 531636 w 813060"/>
              <a:gd name="connsiteY209" fmla="*/ 318517 h 480750"/>
              <a:gd name="connsiteX210" fmla="*/ 487391 w 813060"/>
              <a:gd name="connsiteY210" fmla="*/ 303769 h 480750"/>
              <a:gd name="connsiteX211" fmla="*/ 435772 w 813060"/>
              <a:gd name="connsiteY211" fmla="*/ 289021 h 480750"/>
              <a:gd name="connsiteX212" fmla="*/ 391527 w 813060"/>
              <a:gd name="connsiteY212" fmla="*/ 296395 h 480750"/>
              <a:gd name="connsiteX213" fmla="*/ 413649 w 813060"/>
              <a:gd name="connsiteY213" fmla="*/ 318517 h 480750"/>
              <a:gd name="connsiteX214" fmla="*/ 376778 w 813060"/>
              <a:gd name="connsiteY214" fmla="*/ 289021 h 480750"/>
              <a:gd name="connsiteX215" fmla="*/ 347281 w 813060"/>
              <a:gd name="connsiteY215" fmla="*/ 281646 h 480750"/>
              <a:gd name="connsiteX216" fmla="*/ 317785 w 813060"/>
              <a:gd name="connsiteY216" fmla="*/ 266898 h 480750"/>
              <a:gd name="connsiteX217" fmla="*/ 369404 w 813060"/>
              <a:gd name="connsiteY217" fmla="*/ 318517 h 480750"/>
              <a:gd name="connsiteX218" fmla="*/ 472643 w 813060"/>
              <a:gd name="connsiteY218" fmla="*/ 392259 h 480750"/>
              <a:gd name="connsiteX219" fmla="*/ 524262 w 813060"/>
              <a:gd name="connsiteY219" fmla="*/ 429130 h 480750"/>
              <a:gd name="connsiteX220" fmla="*/ 553759 w 813060"/>
              <a:gd name="connsiteY220" fmla="*/ 451253 h 480750"/>
              <a:gd name="connsiteX221" fmla="*/ 531636 w 813060"/>
              <a:gd name="connsiteY221" fmla="*/ 443879 h 480750"/>
              <a:gd name="connsiteX222" fmla="*/ 428398 w 813060"/>
              <a:gd name="connsiteY222" fmla="*/ 436504 h 480750"/>
              <a:gd name="connsiteX223" fmla="*/ 384152 w 813060"/>
              <a:gd name="connsiteY223" fmla="*/ 436504 h 480750"/>
              <a:gd name="connsiteX224" fmla="*/ 339907 w 813060"/>
              <a:gd name="connsiteY224" fmla="*/ 443879 h 480750"/>
              <a:gd name="connsiteX225" fmla="*/ 605378 w 813060"/>
              <a:gd name="connsiteY225" fmla="*/ 429130 h 480750"/>
              <a:gd name="connsiteX226" fmla="*/ 738114 w 813060"/>
              <a:gd name="connsiteY226" fmla="*/ 414382 h 480750"/>
              <a:gd name="connsiteX227" fmla="*/ 693869 w 813060"/>
              <a:gd name="connsiteY227" fmla="*/ 429130 h 480750"/>
              <a:gd name="connsiteX228" fmla="*/ 384152 w 813060"/>
              <a:gd name="connsiteY228" fmla="*/ 421756 h 480750"/>
              <a:gd name="connsiteX229" fmla="*/ 362030 w 813060"/>
              <a:gd name="connsiteY229" fmla="*/ 414382 h 480750"/>
              <a:gd name="connsiteX230" fmla="*/ 310411 w 813060"/>
              <a:gd name="connsiteY230" fmla="*/ 407008 h 480750"/>
              <a:gd name="connsiteX231" fmla="*/ 339907 w 813060"/>
              <a:gd name="connsiteY231" fmla="*/ 414382 h 480750"/>
              <a:gd name="connsiteX232" fmla="*/ 391527 w 813060"/>
              <a:gd name="connsiteY232" fmla="*/ 407008 h 480750"/>
              <a:gd name="connsiteX233" fmla="*/ 413649 w 813060"/>
              <a:gd name="connsiteY233" fmla="*/ 399633 h 480750"/>
              <a:gd name="connsiteX234" fmla="*/ 362030 w 813060"/>
              <a:gd name="connsiteY234" fmla="*/ 392259 h 480750"/>
              <a:gd name="connsiteX235" fmla="*/ 214546 w 813060"/>
              <a:gd name="connsiteY235" fmla="*/ 399633 h 480750"/>
              <a:gd name="connsiteX236" fmla="*/ 89185 w 813060"/>
              <a:gd name="connsiteY236" fmla="*/ 407008 h 480750"/>
              <a:gd name="connsiteX237" fmla="*/ 111307 w 813060"/>
              <a:gd name="connsiteY237" fmla="*/ 399633 h 480750"/>
              <a:gd name="connsiteX238" fmla="*/ 155552 w 813060"/>
              <a:gd name="connsiteY238" fmla="*/ 370137 h 480750"/>
              <a:gd name="connsiteX239" fmla="*/ 162927 w 813060"/>
              <a:gd name="connsiteY239" fmla="*/ 392259 h 480750"/>
              <a:gd name="connsiteX240" fmla="*/ 177675 w 813060"/>
              <a:gd name="connsiteY240" fmla="*/ 370137 h 480750"/>
              <a:gd name="connsiteX241" fmla="*/ 236669 w 813060"/>
              <a:gd name="connsiteY241" fmla="*/ 303769 h 480750"/>
              <a:gd name="connsiteX242" fmla="*/ 229294 w 813060"/>
              <a:gd name="connsiteY242" fmla="*/ 340640 h 480750"/>
              <a:gd name="connsiteX243" fmla="*/ 207172 w 813060"/>
              <a:gd name="connsiteY243" fmla="*/ 370137 h 480750"/>
              <a:gd name="connsiteX244" fmla="*/ 221920 w 813060"/>
              <a:gd name="connsiteY244" fmla="*/ 289021 h 480750"/>
              <a:gd name="connsiteX245" fmla="*/ 229294 w 813060"/>
              <a:gd name="connsiteY245" fmla="*/ 340640 h 480750"/>
              <a:gd name="connsiteX246" fmla="*/ 244043 w 813060"/>
              <a:gd name="connsiteY246" fmla="*/ 392259 h 480750"/>
              <a:gd name="connsiteX247" fmla="*/ 221920 w 813060"/>
              <a:gd name="connsiteY247" fmla="*/ 384885 h 480750"/>
              <a:gd name="connsiteX248" fmla="*/ 192423 w 813060"/>
              <a:gd name="connsiteY248" fmla="*/ 362763 h 480750"/>
              <a:gd name="connsiteX249" fmla="*/ 177675 w 813060"/>
              <a:gd name="connsiteY249" fmla="*/ 348014 h 480750"/>
              <a:gd name="connsiteX250" fmla="*/ 148178 w 813060"/>
              <a:gd name="connsiteY250" fmla="*/ 333266 h 480750"/>
              <a:gd name="connsiteX251" fmla="*/ 133430 w 813060"/>
              <a:gd name="connsiteY251" fmla="*/ 311143 h 480750"/>
              <a:gd name="connsiteX252" fmla="*/ 140804 w 813060"/>
              <a:gd name="connsiteY252" fmla="*/ 333266 h 480750"/>
              <a:gd name="connsiteX253" fmla="*/ 155552 w 813060"/>
              <a:gd name="connsiteY253" fmla="*/ 362763 h 480750"/>
              <a:gd name="connsiteX254" fmla="*/ 185049 w 813060"/>
              <a:gd name="connsiteY254" fmla="*/ 414382 h 480750"/>
              <a:gd name="connsiteX255" fmla="*/ 199798 w 813060"/>
              <a:gd name="connsiteY255" fmla="*/ 325892 h 480750"/>
              <a:gd name="connsiteX256" fmla="*/ 207172 w 813060"/>
              <a:gd name="connsiteY256" fmla="*/ 259524 h 480750"/>
              <a:gd name="connsiteX257" fmla="*/ 214546 w 813060"/>
              <a:gd name="connsiteY257" fmla="*/ 237401 h 480750"/>
              <a:gd name="connsiteX258" fmla="*/ 236669 w 813060"/>
              <a:gd name="connsiteY258" fmla="*/ 222653 h 480750"/>
              <a:gd name="connsiteX259" fmla="*/ 288288 w 813060"/>
              <a:gd name="connsiteY259" fmla="*/ 252150 h 480750"/>
              <a:gd name="connsiteX260" fmla="*/ 317785 w 813060"/>
              <a:gd name="connsiteY260" fmla="*/ 296395 h 480750"/>
              <a:gd name="connsiteX261" fmla="*/ 332533 w 813060"/>
              <a:gd name="connsiteY261" fmla="*/ 318517 h 480750"/>
              <a:gd name="connsiteX262" fmla="*/ 347281 w 813060"/>
              <a:gd name="connsiteY262" fmla="*/ 348014 h 480750"/>
              <a:gd name="connsiteX263" fmla="*/ 369404 w 813060"/>
              <a:gd name="connsiteY263" fmla="*/ 377511 h 480750"/>
              <a:gd name="connsiteX264" fmla="*/ 376778 w 813060"/>
              <a:gd name="connsiteY264" fmla="*/ 399633 h 480750"/>
              <a:gd name="connsiteX265" fmla="*/ 406275 w 813060"/>
              <a:gd name="connsiteY265" fmla="*/ 377511 h 480750"/>
              <a:gd name="connsiteX266" fmla="*/ 428398 w 813060"/>
              <a:gd name="connsiteY266" fmla="*/ 362763 h 480750"/>
              <a:gd name="connsiteX267" fmla="*/ 443146 w 813060"/>
              <a:gd name="connsiteY267" fmla="*/ 399633 h 480750"/>
              <a:gd name="connsiteX268" fmla="*/ 457894 w 813060"/>
              <a:gd name="connsiteY268" fmla="*/ 377511 h 480750"/>
              <a:gd name="connsiteX269" fmla="*/ 465269 w 813060"/>
              <a:gd name="connsiteY269" fmla="*/ 421756 h 480750"/>
              <a:gd name="connsiteX270" fmla="*/ 480017 w 813060"/>
              <a:gd name="connsiteY270" fmla="*/ 399633 h 480750"/>
              <a:gd name="connsiteX271" fmla="*/ 487391 w 813060"/>
              <a:gd name="connsiteY271" fmla="*/ 421756 h 480750"/>
              <a:gd name="connsiteX272" fmla="*/ 509514 w 813060"/>
              <a:gd name="connsiteY272" fmla="*/ 407008 h 480750"/>
              <a:gd name="connsiteX273" fmla="*/ 524262 w 813060"/>
              <a:gd name="connsiteY273" fmla="*/ 392259 h 480750"/>
              <a:gd name="connsiteX274" fmla="*/ 546385 w 813060"/>
              <a:gd name="connsiteY274" fmla="*/ 399633 h 480750"/>
              <a:gd name="connsiteX275" fmla="*/ 553759 w 813060"/>
              <a:gd name="connsiteY275" fmla="*/ 429130 h 480750"/>
              <a:gd name="connsiteX276" fmla="*/ 590630 w 813060"/>
              <a:gd name="connsiteY276" fmla="*/ 392259 h 480750"/>
              <a:gd name="connsiteX277" fmla="*/ 612752 w 813060"/>
              <a:gd name="connsiteY277" fmla="*/ 399633 h 480750"/>
              <a:gd name="connsiteX278" fmla="*/ 642249 w 813060"/>
              <a:gd name="connsiteY278" fmla="*/ 429130 h 480750"/>
              <a:gd name="connsiteX279" fmla="*/ 656998 w 813060"/>
              <a:gd name="connsiteY279" fmla="*/ 443879 h 480750"/>
              <a:gd name="connsiteX280" fmla="*/ 679120 w 813060"/>
              <a:gd name="connsiteY280" fmla="*/ 436504 h 480750"/>
              <a:gd name="connsiteX281" fmla="*/ 620127 w 813060"/>
              <a:gd name="connsiteY281" fmla="*/ 421756 h 480750"/>
              <a:gd name="connsiteX282" fmla="*/ 539011 w 813060"/>
              <a:gd name="connsiteY282" fmla="*/ 407008 h 480750"/>
              <a:gd name="connsiteX283" fmla="*/ 391527 w 813060"/>
              <a:gd name="connsiteY283" fmla="*/ 362763 h 480750"/>
              <a:gd name="connsiteX284" fmla="*/ 339907 w 813060"/>
              <a:gd name="connsiteY284" fmla="*/ 340640 h 480750"/>
              <a:gd name="connsiteX285" fmla="*/ 280914 w 813060"/>
              <a:gd name="connsiteY285" fmla="*/ 318517 h 480750"/>
              <a:gd name="connsiteX286" fmla="*/ 236669 w 813060"/>
              <a:gd name="connsiteY286" fmla="*/ 311143 h 480750"/>
              <a:gd name="connsiteX287" fmla="*/ 192423 w 813060"/>
              <a:gd name="connsiteY287" fmla="*/ 289021 h 480750"/>
              <a:gd name="connsiteX288" fmla="*/ 170301 w 813060"/>
              <a:gd name="connsiteY288" fmla="*/ 281646 h 480750"/>
              <a:gd name="connsiteX289" fmla="*/ 155552 w 813060"/>
              <a:gd name="connsiteY289" fmla="*/ 266898 h 480750"/>
              <a:gd name="connsiteX290" fmla="*/ 133430 w 813060"/>
              <a:gd name="connsiteY290" fmla="*/ 252150 h 480750"/>
              <a:gd name="connsiteX291" fmla="*/ 89185 w 813060"/>
              <a:gd name="connsiteY291" fmla="*/ 171033 h 480750"/>
              <a:gd name="connsiteX292" fmla="*/ 74436 w 813060"/>
              <a:gd name="connsiteY292" fmla="*/ 126788 h 480750"/>
              <a:gd name="connsiteX293" fmla="*/ 89185 w 813060"/>
              <a:gd name="connsiteY293" fmla="*/ 148911 h 480750"/>
              <a:gd name="connsiteX294" fmla="*/ 133430 w 813060"/>
              <a:gd name="connsiteY294" fmla="*/ 163659 h 480750"/>
              <a:gd name="connsiteX295" fmla="*/ 162927 w 813060"/>
              <a:gd name="connsiteY295" fmla="*/ 156285 h 480750"/>
              <a:gd name="connsiteX296" fmla="*/ 133430 w 813060"/>
              <a:gd name="connsiteY296" fmla="*/ 104666 h 480750"/>
              <a:gd name="connsiteX297" fmla="*/ 118681 w 813060"/>
              <a:gd name="connsiteY297" fmla="*/ 89917 h 480750"/>
              <a:gd name="connsiteX298" fmla="*/ 74436 w 813060"/>
              <a:gd name="connsiteY298" fmla="*/ 75169 h 480750"/>
              <a:gd name="connsiteX299" fmla="*/ 52314 w 813060"/>
              <a:gd name="connsiteY299" fmla="*/ 53046 h 480750"/>
              <a:gd name="connsiteX300" fmla="*/ 59688 w 813060"/>
              <a:gd name="connsiteY300" fmla="*/ 75169 h 4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813060" h="480750">
                <a:moveTo>
                  <a:pt x="37565" y="458627"/>
                </a:moveTo>
                <a:cubicBezTo>
                  <a:pt x="35496" y="446212"/>
                  <a:pt x="22817" y="372251"/>
                  <a:pt x="22817" y="362763"/>
                </a:cubicBezTo>
                <a:cubicBezTo>
                  <a:pt x="22817" y="313540"/>
                  <a:pt x="28098" y="264457"/>
                  <a:pt x="30191" y="215279"/>
                </a:cubicBezTo>
                <a:cubicBezTo>
                  <a:pt x="33014" y="148926"/>
                  <a:pt x="35107" y="82543"/>
                  <a:pt x="37565" y="16175"/>
                </a:cubicBezTo>
                <a:cubicBezTo>
                  <a:pt x="59333" y="190315"/>
                  <a:pt x="54036" y="94565"/>
                  <a:pt x="44940" y="303769"/>
                </a:cubicBezTo>
                <a:cubicBezTo>
                  <a:pt x="20624" y="206514"/>
                  <a:pt x="43393" y="306209"/>
                  <a:pt x="30191" y="75169"/>
                </a:cubicBezTo>
                <a:cubicBezTo>
                  <a:pt x="29060" y="55384"/>
                  <a:pt x="25275" y="35840"/>
                  <a:pt x="22817" y="16175"/>
                </a:cubicBezTo>
                <a:cubicBezTo>
                  <a:pt x="30191" y="11259"/>
                  <a:pt x="38673" y="-4840"/>
                  <a:pt x="44940" y="1427"/>
                </a:cubicBezTo>
                <a:cubicBezTo>
                  <a:pt x="51111" y="7599"/>
                  <a:pt x="24512" y="58726"/>
                  <a:pt x="22817" y="60421"/>
                </a:cubicBezTo>
                <a:cubicBezTo>
                  <a:pt x="17321" y="65917"/>
                  <a:pt x="25335" y="44368"/>
                  <a:pt x="30191" y="38298"/>
                </a:cubicBezTo>
                <a:cubicBezTo>
                  <a:pt x="35728" y="31377"/>
                  <a:pt x="44940" y="28466"/>
                  <a:pt x="52314" y="23550"/>
                </a:cubicBezTo>
                <a:cubicBezTo>
                  <a:pt x="49856" y="35840"/>
                  <a:pt x="49341" y="48685"/>
                  <a:pt x="44940" y="60421"/>
                </a:cubicBezTo>
                <a:cubicBezTo>
                  <a:pt x="36747" y="82269"/>
                  <a:pt x="11345" y="95107"/>
                  <a:pt x="52314" y="67795"/>
                </a:cubicBezTo>
                <a:cubicBezTo>
                  <a:pt x="49856" y="80085"/>
                  <a:pt x="50545" y="93456"/>
                  <a:pt x="44940" y="104666"/>
                </a:cubicBezTo>
                <a:cubicBezTo>
                  <a:pt x="37901" y="118744"/>
                  <a:pt x="25686" y="129587"/>
                  <a:pt x="15443" y="141537"/>
                </a:cubicBezTo>
                <a:cubicBezTo>
                  <a:pt x="-13726" y="175566"/>
                  <a:pt x="1100" y="143723"/>
                  <a:pt x="37565" y="119414"/>
                </a:cubicBezTo>
                <a:lnTo>
                  <a:pt x="59688" y="104666"/>
                </a:lnTo>
                <a:cubicBezTo>
                  <a:pt x="59193" y="105409"/>
                  <a:pt x="31460" y="142805"/>
                  <a:pt x="37565" y="148911"/>
                </a:cubicBezTo>
                <a:cubicBezTo>
                  <a:pt x="42481" y="153827"/>
                  <a:pt x="46529" y="138020"/>
                  <a:pt x="52314" y="134163"/>
                </a:cubicBezTo>
                <a:cubicBezTo>
                  <a:pt x="61461" y="128065"/>
                  <a:pt x="71979" y="124330"/>
                  <a:pt x="81811" y="119414"/>
                </a:cubicBezTo>
                <a:cubicBezTo>
                  <a:pt x="94101" y="104666"/>
                  <a:pt x="103323" y="86688"/>
                  <a:pt x="118681" y="75169"/>
                </a:cubicBezTo>
                <a:cubicBezTo>
                  <a:pt x="124900" y="70505"/>
                  <a:pt x="115164" y="90543"/>
                  <a:pt x="111307" y="97292"/>
                </a:cubicBezTo>
                <a:cubicBezTo>
                  <a:pt x="105210" y="107963"/>
                  <a:pt x="95699" y="116366"/>
                  <a:pt x="89185" y="126788"/>
                </a:cubicBezTo>
                <a:cubicBezTo>
                  <a:pt x="83359" y="136110"/>
                  <a:pt x="74436" y="145292"/>
                  <a:pt x="74436" y="156285"/>
                </a:cubicBezTo>
                <a:cubicBezTo>
                  <a:pt x="74436" y="165148"/>
                  <a:pt x="84269" y="141537"/>
                  <a:pt x="89185" y="134163"/>
                </a:cubicBezTo>
                <a:cubicBezTo>
                  <a:pt x="76378" y="172583"/>
                  <a:pt x="90200" y="142110"/>
                  <a:pt x="67062" y="171033"/>
                </a:cubicBezTo>
                <a:cubicBezTo>
                  <a:pt x="61525" y="177954"/>
                  <a:pt x="58581" y="186889"/>
                  <a:pt x="52314" y="193156"/>
                </a:cubicBezTo>
                <a:cubicBezTo>
                  <a:pt x="46047" y="199423"/>
                  <a:pt x="37112" y="202367"/>
                  <a:pt x="30191" y="207904"/>
                </a:cubicBezTo>
                <a:cubicBezTo>
                  <a:pt x="27112" y="210367"/>
                  <a:pt x="-3563" y="240518"/>
                  <a:pt x="694" y="244775"/>
                </a:cubicBezTo>
                <a:cubicBezTo>
                  <a:pt x="6961" y="251042"/>
                  <a:pt x="16008" y="235701"/>
                  <a:pt x="22817" y="230027"/>
                </a:cubicBezTo>
                <a:cubicBezTo>
                  <a:pt x="30829" y="223351"/>
                  <a:pt x="36454" y="213966"/>
                  <a:pt x="44940" y="207904"/>
                </a:cubicBezTo>
                <a:cubicBezTo>
                  <a:pt x="53885" y="201515"/>
                  <a:pt x="65114" y="198982"/>
                  <a:pt x="74436" y="193156"/>
                </a:cubicBezTo>
                <a:cubicBezTo>
                  <a:pt x="84858" y="186642"/>
                  <a:pt x="93707" y="177850"/>
                  <a:pt x="103933" y="171033"/>
                </a:cubicBezTo>
                <a:cubicBezTo>
                  <a:pt x="115859" y="163083"/>
                  <a:pt x="128650" y="156507"/>
                  <a:pt x="140804" y="148911"/>
                </a:cubicBezTo>
                <a:cubicBezTo>
                  <a:pt x="148320" y="144214"/>
                  <a:pt x="156118" y="139837"/>
                  <a:pt x="162927" y="134163"/>
                </a:cubicBezTo>
                <a:cubicBezTo>
                  <a:pt x="170938" y="127487"/>
                  <a:pt x="176372" y="117825"/>
                  <a:pt x="185049" y="112040"/>
                </a:cubicBezTo>
                <a:cubicBezTo>
                  <a:pt x="191517" y="107728"/>
                  <a:pt x="199798" y="107124"/>
                  <a:pt x="207172" y="104666"/>
                </a:cubicBezTo>
                <a:cubicBezTo>
                  <a:pt x="187463" y="183505"/>
                  <a:pt x="214270" y="97775"/>
                  <a:pt x="185049" y="148911"/>
                </a:cubicBezTo>
                <a:cubicBezTo>
                  <a:pt x="178482" y="160404"/>
                  <a:pt x="177644" y="174768"/>
                  <a:pt x="170301" y="185782"/>
                </a:cubicBezTo>
                <a:cubicBezTo>
                  <a:pt x="162588" y="197352"/>
                  <a:pt x="140804" y="215279"/>
                  <a:pt x="140804" y="215279"/>
                </a:cubicBezTo>
                <a:cubicBezTo>
                  <a:pt x="138346" y="222653"/>
                  <a:pt x="126478" y="240878"/>
                  <a:pt x="133430" y="237401"/>
                </a:cubicBezTo>
                <a:cubicBezTo>
                  <a:pt x="144422" y="231904"/>
                  <a:pt x="146221" y="215902"/>
                  <a:pt x="155552" y="207904"/>
                </a:cubicBezTo>
                <a:cubicBezTo>
                  <a:pt x="163898" y="200750"/>
                  <a:pt x="175902" y="199254"/>
                  <a:pt x="185049" y="193156"/>
                </a:cubicBezTo>
                <a:cubicBezTo>
                  <a:pt x="190834" y="189300"/>
                  <a:pt x="194369" y="182751"/>
                  <a:pt x="199798" y="178408"/>
                </a:cubicBezTo>
                <a:cubicBezTo>
                  <a:pt x="246310" y="141198"/>
                  <a:pt x="201057" y="184520"/>
                  <a:pt x="236669" y="148911"/>
                </a:cubicBezTo>
                <a:cubicBezTo>
                  <a:pt x="221436" y="194604"/>
                  <a:pt x="239852" y="150353"/>
                  <a:pt x="214546" y="185782"/>
                </a:cubicBezTo>
                <a:cubicBezTo>
                  <a:pt x="206215" y="197445"/>
                  <a:pt x="201861" y="211866"/>
                  <a:pt x="192423" y="222653"/>
                </a:cubicBezTo>
                <a:cubicBezTo>
                  <a:pt x="184330" y="231902"/>
                  <a:pt x="172021" y="236508"/>
                  <a:pt x="162927" y="244775"/>
                </a:cubicBezTo>
                <a:cubicBezTo>
                  <a:pt x="144921" y="261144"/>
                  <a:pt x="131554" y="282897"/>
                  <a:pt x="111307" y="296395"/>
                </a:cubicBezTo>
                <a:cubicBezTo>
                  <a:pt x="32261" y="349092"/>
                  <a:pt x="152226" y="267027"/>
                  <a:pt x="67062" y="333266"/>
                </a:cubicBezTo>
                <a:cubicBezTo>
                  <a:pt x="53070" y="344148"/>
                  <a:pt x="10283" y="375297"/>
                  <a:pt x="22817" y="362763"/>
                </a:cubicBezTo>
                <a:cubicBezTo>
                  <a:pt x="58581" y="326999"/>
                  <a:pt x="40745" y="340979"/>
                  <a:pt x="74436" y="318517"/>
                </a:cubicBezTo>
                <a:cubicBezTo>
                  <a:pt x="79352" y="311143"/>
                  <a:pt x="82326" y="302007"/>
                  <a:pt x="89185" y="296395"/>
                </a:cubicBezTo>
                <a:cubicBezTo>
                  <a:pt x="139259" y="255426"/>
                  <a:pt x="136983" y="258340"/>
                  <a:pt x="177675" y="244775"/>
                </a:cubicBezTo>
                <a:cubicBezTo>
                  <a:pt x="167444" y="306165"/>
                  <a:pt x="180874" y="278449"/>
                  <a:pt x="133430" y="325892"/>
                </a:cubicBezTo>
                <a:lnTo>
                  <a:pt x="118681" y="340640"/>
                </a:lnTo>
                <a:lnTo>
                  <a:pt x="96559" y="362763"/>
                </a:lnTo>
                <a:cubicBezTo>
                  <a:pt x="100875" y="306650"/>
                  <a:pt x="101782" y="267669"/>
                  <a:pt x="111307" y="215279"/>
                </a:cubicBezTo>
                <a:cubicBezTo>
                  <a:pt x="113120" y="205308"/>
                  <a:pt x="116482" y="195676"/>
                  <a:pt x="118681" y="185782"/>
                </a:cubicBezTo>
                <a:cubicBezTo>
                  <a:pt x="132579" y="123245"/>
                  <a:pt x="117784" y="173728"/>
                  <a:pt x="140804" y="104666"/>
                </a:cubicBezTo>
                <a:cubicBezTo>
                  <a:pt x="143262" y="97292"/>
                  <a:pt x="136317" y="119571"/>
                  <a:pt x="133430" y="126788"/>
                </a:cubicBezTo>
                <a:cubicBezTo>
                  <a:pt x="128514" y="139078"/>
                  <a:pt x="124057" y="151563"/>
                  <a:pt x="118681" y="163659"/>
                </a:cubicBezTo>
                <a:cubicBezTo>
                  <a:pt x="103151" y="198602"/>
                  <a:pt x="108024" y="189065"/>
                  <a:pt x="81811" y="215279"/>
                </a:cubicBezTo>
                <a:cubicBezTo>
                  <a:pt x="86727" y="200530"/>
                  <a:pt x="89606" y="184938"/>
                  <a:pt x="96559" y="171033"/>
                </a:cubicBezTo>
                <a:cubicBezTo>
                  <a:pt x="106391" y="151369"/>
                  <a:pt x="141602" y="96494"/>
                  <a:pt x="126056" y="112040"/>
                </a:cubicBezTo>
                <a:cubicBezTo>
                  <a:pt x="116224" y="121872"/>
                  <a:pt x="104272" y="129967"/>
                  <a:pt x="96559" y="141537"/>
                </a:cubicBezTo>
                <a:cubicBezTo>
                  <a:pt x="85608" y="157964"/>
                  <a:pt x="82073" y="166399"/>
                  <a:pt x="67062" y="178408"/>
                </a:cubicBezTo>
                <a:cubicBezTo>
                  <a:pt x="60142" y="183944"/>
                  <a:pt x="52314" y="188240"/>
                  <a:pt x="44940" y="193156"/>
                </a:cubicBezTo>
                <a:cubicBezTo>
                  <a:pt x="51381" y="135181"/>
                  <a:pt x="49253" y="136874"/>
                  <a:pt x="59688" y="89917"/>
                </a:cubicBezTo>
                <a:cubicBezTo>
                  <a:pt x="61886" y="80024"/>
                  <a:pt x="67062" y="50286"/>
                  <a:pt x="67062" y="60421"/>
                </a:cubicBezTo>
                <a:cubicBezTo>
                  <a:pt x="67062" y="75373"/>
                  <a:pt x="61339" y="89806"/>
                  <a:pt x="59688" y="104666"/>
                </a:cubicBezTo>
                <a:cubicBezTo>
                  <a:pt x="53962" y="156202"/>
                  <a:pt x="57517" y="209219"/>
                  <a:pt x="44940" y="259524"/>
                </a:cubicBezTo>
                <a:lnTo>
                  <a:pt x="30191" y="318517"/>
                </a:lnTo>
                <a:cubicBezTo>
                  <a:pt x="35107" y="323433"/>
                  <a:pt x="39155" y="337123"/>
                  <a:pt x="44940" y="333266"/>
                </a:cubicBezTo>
                <a:cubicBezTo>
                  <a:pt x="59688" y="323434"/>
                  <a:pt x="63363" y="302862"/>
                  <a:pt x="74436" y="289021"/>
                </a:cubicBezTo>
                <a:cubicBezTo>
                  <a:pt x="94101" y="264440"/>
                  <a:pt x="111171" y="237538"/>
                  <a:pt x="133430" y="215279"/>
                </a:cubicBezTo>
                <a:lnTo>
                  <a:pt x="162927" y="185782"/>
                </a:lnTo>
                <a:cubicBezTo>
                  <a:pt x="157592" y="217790"/>
                  <a:pt x="155047" y="235987"/>
                  <a:pt x="148178" y="266898"/>
                </a:cubicBezTo>
                <a:cubicBezTo>
                  <a:pt x="145979" y="276792"/>
                  <a:pt x="143588" y="286650"/>
                  <a:pt x="140804" y="296395"/>
                </a:cubicBezTo>
                <a:cubicBezTo>
                  <a:pt x="138669" y="303869"/>
                  <a:pt x="127934" y="324013"/>
                  <a:pt x="133430" y="318517"/>
                </a:cubicBezTo>
                <a:cubicBezTo>
                  <a:pt x="143564" y="308382"/>
                  <a:pt x="147076" y="293204"/>
                  <a:pt x="155552" y="281646"/>
                </a:cubicBezTo>
                <a:cubicBezTo>
                  <a:pt x="174167" y="256261"/>
                  <a:pt x="197085" y="234096"/>
                  <a:pt x="214546" y="207904"/>
                </a:cubicBezTo>
                <a:cubicBezTo>
                  <a:pt x="233151" y="179997"/>
                  <a:pt x="223027" y="192049"/>
                  <a:pt x="244043" y="171033"/>
                </a:cubicBezTo>
                <a:cubicBezTo>
                  <a:pt x="239127" y="183323"/>
                  <a:pt x="233480" y="195346"/>
                  <a:pt x="229294" y="207904"/>
                </a:cubicBezTo>
                <a:cubicBezTo>
                  <a:pt x="226089" y="217519"/>
                  <a:pt x="225818" y="228046"/>
                  <a:pt x="221920" y="237401"/>
                </a:cubicBezTo>
                <a:cubicBezTo>
                  <a:pt x="200050" y="289889"/>
                  <a:pt x="198278" y="288588"/>
                  <a:pt x="170301" y="325892"/>
                </a:cubicBezTo>
                <a:cubicBezTo>
                  <a:pt x="167843" y="335724"/>
                  <a:pt x="166919" y="346073"/>
                  <a:pt x="162927" y="355388"/>
                </a:cubicBezTo>
                <a:cubicBezTo>
                  <a:pt x="159436" y="363534"/>
                  <a:pt x="144886" y="385740"/>
                  <a:pt x="148178" y="377511"/>
                </a:cubicBezTo>
                <a:cubicBezTo>
                  <a:pt x="156343" y="357098"/>
                  <a:pt x="167843" y="338182"/>
                  <a:pt x="177675" y="318517"/>
                </a:cubicBezTo>
                <a:cubicBezTo>
                  <a:pt x="182591" y="308685"/>
                  <a:pt x="185556" y="297605"/>
                  <a:pt x="192423" y="289021"/>
                </a:cubicBezTo>
                <a:lnTo>
                  <a:pt x="221920" y="252150"/>
                </a:lnTo>
                <a:cubicBezTo>
                  <a:pt x="224378" y="244776"/>
                  <a:pt x="225295" y="236692"/>
                  <a:pt x="229294" y="230027"/>
                </a:cubicBezTo>
                <a:cubicBezTo>
                  <a:pt x="232871" y="224065"/>
                  <a:pt x="241844" y="208683"/>
                  <a:pt x="244043" y="215279"/>
                </a:cubicBezTo>
                <a:cubicBezTo>
                  <a:pt x="247789" y="226517"/>
                  <a:pt x="226838" y="281293"/>
                  <a:pt x="221920" y="289021"/>
                </a:cubicBezTo>
                <a:cubicBezTo>
                  <a:pt x="211613" y="305218"/>
                  <a:pt x="197042" y="318275"/>
                  <a:pt x="185049" y="333266"/>
                </a:cubicBezTo>
                <a:cubicBezTo>
                  <a:pt x="177371" y="342863"/>
                  <a:pt x="172258" y="354765"/>
                  <a:pt x="162927" y="362763"/>
                </a:cubicBezTo>
                <a:cubicBezTo>
                  <a:pt x="154581" y="369917"/>
                  <a:pt x="142375" y="371122"/>
                  <a:pt x="133430" y="377511"/>
                </a:cubicBezTo>
                <a:cubicBezTo>
                  <a:pt x="124944" y="383572"/>
                  <a:pt x="119318" y="392957"/>
                  <a:pt x="111307" y="399633"/>
                </a:cubicBezTo>
                <a:cubicBezTo>
                  <a:pt x="104499" y="405307"/>
                  <a:pt x="96106" y="408846"/>
                  <a:pt x="89185" y="414382"/>
                </a:cubicBezTo>
                <a:cubicBezTo>
                  <a:pt x="83756" y="418725"/>
                  <a:pt x="80398" y="425553"/>
                  <a:pt x="74436" y="429130"/>
                </a:cubicBezTo>
                <a:cubicBezTo>
                  <a:pt x="67771" y="433129"/>
                  <a:pt x="59688" y="434046"/>
                  <a:pt x="52314" y="436504"/>
                </a:cubicBezTo>
                <a:cubicBezTo>
                  <a:pt x="54772" y="429130"/>
                  <a:pt x="56626" y="421526"/>
                  <a:pt x="59688" y="414382"/>
                </a:cubicBezTo>
                <a:cubicBezTo>
                  <a:pt x="64018" y="404278"/>
                  <a:pt x="69097" y="394494"/>
                  <a:pt x="74436" y="384885"/>
                </a:cubicBezTo>
                <a:cubicBezTo>
                  <a:pt x="88595" y="359399"/>
                  <a:pt x="100211" y="340681"/>
                  <a:pt x="118681" y="318517"/>
                </a:cubicBezTo>
                <a:cubicBezTo>
                  <a:pt x="123132" y="313176"/>
                  <a:pt x="128514" y="308685"/>
                  <a:pt x="133430" y="303769"/>
                </a:cubicBezTo>
                <a:cubicBezTo>
                  <a:pt x="128514" y="313601"/>
                  <a:pt x="124020" y="323656"/>
                  <a:pt x="118681" y="333266"/>
                </a:cubicBezTo>
                <a:cubicBezTo>
                  <a:pt x="96970" y="372346"/>
                  <a:pt x="98700" y="358956"/>
                  <a:pt x="89185" y="392259"/>
                </a:cubicBezTo>
                <a:cubicBezTo>
                  <a:pt x="86401" y="402004"/>
                  <a:pt x="72196" y="418551"/>
                  <a:pt x="81811" y="421756"/>
                </a:cubicBezTo>
                <a:cubicBezTo>
                  <a:pt x="93471" y="425643"/>
                  <a:pt x="102617" y="408324"/>
                  <a:pt x="111307" y="399633"/>
                </a:cubicBezTo>
                <a:cubicBezTo>
                  <a:pt x="124882" y="386058"/>
                  <a:pt x="134603" y="368963"/>
                  <a:pt x="148178" y="355388"/>
                </a:cubicBezTo>
                <a:cubicBezTo>
                  <a:pt x="156869" y="346698"/>
                  <a:pt x="168426" y="341359"/>
                  <a:pt x="177675" y="333266"/>
                </a:cubicBezTo>
                <a:cubicBezTo>
                  <a:pt x="202197" y="311810"/>
                  <a:pt x="235568" y="267173"/>
                  <a:pt x="266165" y="259524"/>
                </a:cubicBezTo>
                <a:lnTo>
                  <a:pt x="295662" y="252150"/>
                </a:lnTo>
                <a:cubicBezTo>
                  <a:pt x="322033" y="225779"/>
                  <a:pt x="313065" y="228847"/>
                  <a:pt x="303036" y="289021"/>
                </a:cubicBezTo>
                <a:cubicBezTo>
                  <a:pt x="300975" y="301384"/>
                  <a:pt x="298702" y="313732"/>
                  <a:pt x="295662" y="325892"/>
                </a:cubicBezTo>
                <a:cubicBezTo>
                  <a:pt x="292184" y="339803"/>
                  <a:pt x="280914" y="363716"/>
                  <a:pt x="280914" y="377511"/>
                </a:cubicBezTo>
                <a:cubicBezTo>
                  <a:pt x="280914" y="385284"/>
                  <a:pt x="286153" y="362862"/>
                  <a:pt x="288288" y="355388"/>
                </a:cubicBezTo>
                <a:cubicBezTo>
                  <a:pt x="289517" y="351087"/>
                  <a:pt x="298617" y="310398"/>
                  <a:pt x="303036" y="303769"/>
                </a:cubicBezTo>
                <a:cubicBezTo>
                  <a:pt x="308821" y="295092"/>
                  <a:pt x="318756" y="289878"/>
                  <a:pt x="325159" y="281646"/>
                </a:cubicBezTo>
                <a:cubicBezTo>
                  <a:pt x="336041" y="267654"/>
                  <a:pt x="344824" y="252149"/>
                  <a:pt x="354656" y="237401"/>
                </a:cubicBezTo>
                <a:lnTo>
                  <a:pt x="369404" y="215279"/>
                </a:lnTo>
                <a:lnTo>
                  <a:pt x="354656" y="237401"/>
                </a:lnTo>
                <a:cubicBezTo>
                  <a:pt x="333481" y="322090"/>
                  <a:pt x="363090" y="217720"/>
                  <a:pt x="332533" y="289021"/>
                </a:cubicBezTo>
                <a:cubicBezTo>
                  <a:pt x="328541" y="298336"/>
                  <a:pt x="330266" y="309763"/>
                  <a:pt x="325159" y="318517"/>
                </a:cubicBezTo>
                <a:cubicBezTo>
                  <a:pt x="312774" y="339749"/>
                  <a:pt x="295662" y="357846"/>
                  <a:pt x="280914" y="377511"/>
                </a:cubicBezTo>
                <a:cubicBezTo>
                  <a:pt x="273540" y="387343"/>
                  <a:pt x="265609" y="396782"/>
                  <a:pt x="258791" y="407008"/>
                </a:cubicBezTo>
                <a:cubicBezTo>
                  <a:pt x="237225" y="439356"/>
                  <a:pt x="249361" y="422040"/>
                  <a:pt x="221920" y="458627"/>
                </a:cubicBezTo>
                <a:cubicBezTo>
                  <a:pt x="219462" y="451253"/>
                  <a:pt x="212088" y="443878"/>
                  <a:pt x="214546" y="436504"/>
                </a:cubicBezTo>
                <a:cubicBezTo>
                  <a:pt x="220151" y="419688"/>
                  <a:pt x="233408" y="406439"/>
                  <a:pt x="244043" y="392259"/>
                </a:cubicBezTo>
                <a:cubicBezTo>
                  <a:pt x="300233" y="317340"/>
                  <a:pt x="259923" y="377271"/>
                  <a:pt x="317785" y="311143"/>
                </a:cubicBezTo>
                <a:cubicBezTo>
                  <a:pt x="323621" y="304473"/>
                  <a:pt x="323671" y="289021"/>
                  <a:pt x="332533" y="289021"/>
                </a:cubicBezTo>
                <a:cubicBezTo>
                  <a:pt x="340306" y="289021"/>
                  <a:pt x="329158" y="304478"/>
                  <a:pt x="325159" y="311143"/>
                </a:cubicBezTo>
                <a:cubicBezTo>
                  <a:pt x="321582" y="317105"/>
                  <a:pt x="315327" y="320976"/>
                  <a:pt x="310411" y="325892"/>
                </a:cubicBezTo>
                <a:cubicBezTo>
                  <a:pt x="307953" y="333266"/>
                  <a:pt x="307808" y="341878"/>
                  <a:pt x="303036" y="348014"/>
                </a:cubicBezTo>
                <a:cubicBezTo>
                  <a:pt x="290231" y="364478"/>
                  <a:pt x="273539" y="377511"/>
                  <a:pt x="258791" y="392259"/>
                </a:cubicBezTo>
                <a:cubicBezTo>
                  <a:pt x="251417" y="399633"/>
                  <a:pt x="242454" y="405705"/>
                  <a:pt x="236669" y="414382"/>
                </a:cubicBezTo>
                <a:lnTo>
                  <a:pt x="221920" y="436504"/>
                </a:lnTo>
                <a:cubicBezTo>
                  <a:pt x="219462" y="416840"/>
                  <a:pt x="225539" y="394000"/>
                  <a:pt x="214546" y="377511"/>
                </a:cubicBezTo>
                <a:cubicBezTo>
                  <a:pt x="210824" y="371928"/>
                  <a:pt x="179717" y="404966"/>
                  <a:pt x="177675" y="407008"/>
                </a:cubicBezTo>
                <a:cubicBezTo>
                  <a:pt x="175217" y="399634"/>
                  <a:pt x="167843" y="392259"/>
                  <a:pt x="170301" y="384885"/>
                </a:cubicBezTo>
                <a:cubicBezTo>
                  <a:pt x="175906" y="368069"/>
                  <a:pt x="199798" y="340640"/>
                  <a:pt x="199798" y="340640"/>
                </a:cubicBezTo>
                <a:cubicBezTo>
                  <a:pt x="197340" y="350472"/>
                  <a:pt x="196415" y="360822"/>
                  <a:pt x="192423" y="370137"/>
                </a:cubicBezTo>
                <a:cubicBezTo>
                  <a:pt x="188168" y="380066"/>
                  <a:pt x="158987" y="416261"/>
                  <a:pt x="155552" y="421756"/>
                </a:cubicBezTo>
                <a:cubicBezTo>
                  <a:pt x="149726" y="431078"/>
                  <a:pt x="145720" y="441421"/>
                  <a:pt x="140804" y="451253"/>
                </a:cubicBezTo>
                <a:cubicBezTo>
                  <a:pt x="140923" y="450542"/>
                  <a:pt x="145049" y="388461"/>
                  <a:pt x="162927" y="384885"/>
                </a:cubicBezTo>
                <a:cubicBezTo>
                  <a:pt x="171617" y="383147"/>
                  <a:pt x="177675" y="394717"/>
                  <a:pt x="185049" y="399633"/>
                </a:cubicBezTo>
                <a:cubicBezTo>
                  <a:pt x="212088" y="397175"/>
                  <a:pt x="239480" y="397262"/>
                  <a:pt x="266165" y="392259"/>
                </a:cubicBezTo>
                <a:cubicBezTo>
                  <a:pt x="286336" y="388477"/>
                  <a:pt x="331070" y="362142"/>
                  <a:pt x="347281" y="355388"/>
                </a:cubicBezTo>
                <a:cubicBezTo>
                  <a:pt x="361632" y="349409"/>
                  <a:pt x="377176" y="346619"/>
                  <a:pt x="391527" y="340640"/>
                </a:cubicBezTo>
                <a:cubicBezTo>
                  <a:pt x="406748" y="334298"/>
                  <a:pt x="420761" y="325340"/>
                  <a:pt x="435772" y="318517"/>
                </a:cubicBezTo>
                <a:cubicBezTo>
                  <a:pt x="460016" y="307497"/>
                  <a:pt x="471738" y="304071"/>
                  <a:pt x="494765" y="296395"/>
                </a:cubicBezTo>
                <a:cubicBezTo>
                  <a:pt x="503086" y="321355"/>
                  <a:pt x="506111" y="315680"/>
                  <a:pt x="494765" y="340640"/>
                </a:cubicBezTo>
                <a:cubicBezTo>
                  <a:pt x="485667" y="360655"/>
                  <a:pt x="465269" y="399633"/>
                  <a:pt x="465269" y="399633"/>
                </a:cubicBezTo>
                <a:cubicBezTo>
                  <a:pt x="462811" y="375053"/>
                  <a:pt x="467625" y="348598"/>
                  <a:pt x="457894" y="325892"/>
                </a:cubicBezTo>
                <a:cubicBezTo>
                  <a:pt x="454403" y="317746"/>
                  <a:pt x="449075" y="341427"/>
                  <a:pt x="443146" y="348014"/>
                </a:cubicBezTo>
                <a:cubicBezTo>
                  <a:pt x="426868" y="366101"/>
                  <a:pt x="408733" y="382427"/>
                  <a:pt x="391527" y="399633"/>
                </a:cubicBezTo>
                <a:cubicBezTo>
                  <a:pt x="290637" y="500523"/>
                  <a:pt x="439694" y="354359"/>
                  <a:pt x="347281" y="436504"/>
                </a:cubicBezTo>
                <a:cubicBezTo>
                  <a:pt x="331692" y="450361"/>
                  <a:pt x="303036" y="480750"/>
                  <a:pt x="303036" y="480750"/>
                </a:cubicBezTo>
                <a:cubicBezTo>
                  <a:pt x="320162" y="412252"/>
                  <a:pt x="299710" y="497387"/>
                  <a:pt x="317785" y="407008"/>
                </a:cubicBezTo>
                <a:cubicBezTo>
                  <a:pt x="319773" y="397070"/>
                  <a:pt x="332325" y="384677"/>
                  <a:pt x="325159" y="377511"/>
                </a:cubicBezTo>
                <a:cubicBezTo>
                  <a:pt x="320506" y="372858"/>
                  <a:pt x="291060" y="404236"/>
                  <a:pt x="288288" y="407008"/>
                </a:cubicBezTo>
                <a:cubicBezTo>
                  <a:pt x="290746" y="392260"/>
                  <a:pt x="292036" y="377268"/>
                  <a:pt x="295662" y="362763"/>
                </a:cubicBezTo>
                <a:cubicBezTo>
                  <a:pt x="305643" y="322839"/>
                  <a:pt x="314046" y="311247"/>
                  <a:pt x="332533" y="274272"/>
                </a:cubicBezTo>
                <a:cubicBezTo>
                  <a:pt x="334991" y="308685"/>
                  <a:pt x="335876" y="343247"/>
                  <a:pt x="339907" y="377511"/>
                </a:cubicBezTo>
                <a:cubicBezTo>
                  <a:pt x="340815" y="385231"/>
                  <a:pt x="339508" y="399633"/>
                  <a:pt x="347281" y="399633"/>
                </a:cubicBezTo>
                <a:cubicBezTo>
                  <a:pt x="355054" y="399633"/>
                  <a:pt x="352521" y="384985"/>
                  <a:pt x="354656" y="377511"/>
                </a:cubicBezTo>
                <a:cubicBezTo>
                  <a:pt x="357440" y="367766"/>
                  <a:pt x="359572" y="357846"/>
                  <a:pt x="362030" y="348014"/>
                </a:cubicBezTo>
                <a:cubicBezTo>
                  <a:pt x="364488" y="357846"/>
                  <a:pt x="366620" y="367766"/>
                  <a:pt x="369404" y="377511"/>
                </a:cubicBezTo>
                <a:cubicBezTo>
                  <a:pt x="371539" y="384985"/>
                  <a:pt x="369005" y="399633"/>
                  <a:pt x="376778" y="399633"/>
                </a:cubicBezTo>
                <a:cubicBezTo>
                  <a:pt x="384551" y="399633"/>
                  <a:pt x="381694" y="384885"/>
                  <a:pt x="384152" y="377511"/>
                </a:cubicBezTo>
                <a:cubicBezTo>
                  <a:pt x="391526" y="382427"/>
                  <a:pt x="399354" y="386722"/>
                  <a:pt x="406275" y="392259"/>
                </a:cubicBezTo>
                <a:cubicBezTo>
                  <a:pt x="411704" y="396602"/>
                  <a:pt x="416107" y="411924"/>
                  <a:pt x="421023" y="407008"/>
                </a:cubicBezTo>
                <a:cubicBezTo>
                  <a:pt x="437291" y="390740"/>
                  <a:pt x="353992" y="340418"/>
                  <a:pt x="376778" y="348014"/>
                </a:cubicBezTo>
                <a:lnTo>
                  <a:pt x="443146" y="370137"/>
                </a:lnTo>
                <a:lnTo>
                  <a:pt x="465269" y="377511"/>
                </a:lnTo>
                <a:cubicBezTo>
                  <a:pt x="475101" y="375053"/>
                  <a:pt x="489144" y="378570"/>
                  <a:pt x="494765" y="370137"/>
                </a:cubicBezTo>
                <a:cubicBezTo>
                  <a:pt x="498621" y="364352"/>
                  <a:pt x="485446" y="359731"/>
                  <a:pt x="480017" y="355388"/>
                </a:cubicBezTo>
                <a:cubicBezTo>
                  <a:pt x="454977" y="335356"/>
                  <a:pt x="448728" y="337585"/>
                  <a:pt x="413649" y="325892"/>
                </a:cubicBezTo>
                <a:lnTo>
                  <a:pt x="435772" y="333266"/>
                </a:lnTo>
                <a:cubicBezTo>
                  <a:pt x="430856" y="328350"/>
                  <a:pt x="427478" y="321099"/>
                  <a:pt x="421023" y="318517"/>
                </a:cubicBezTo>
                <a:cubicBezTo>
                  <a:pt x="402203" y="310989"/>
                  <a:pt x="381259" y="310179"/>
                  <a:pt x="362030" y="303769"/>
                </a:cubicBezTo>
                <a:lnTo>
                  <a:pt x="339907" y="296395"/>
                </a:lnTo>
                <a:cubicBezTo>
                  <a:pt x="343261" y="298911"/>
                  <a:pt x="383143" y="329673"/>
                  <a:pt x="391527" y="333266"/>
                </a:cubicBezTo>
                <a:cubicBezTo>
                  <a:pt x="400842" y="337258"/>
                  <a:pt x="411408" y="337435"/>
                  <a:pt x="421023" y="340640"/>
                </a:cubicBezTo>
                <a:cubicBezTo>
                  <a:pt x="433581" y="344826"/>
                  <a:pt x="445336" y="351202"/>
                  <a:pt x="457894" y="355388"/>
                </a:cubicBezTo>
                <a:cubicBezTo>
                  <a:pt x="483595" y="363955"/>
                  <a:pt x="504394" y="364689"/>
                  <a:pt x="531636" y="370137"/>
                </a:cubicBezTo>
                <a:cubicBezTo>
                  <a:pt x="554785" y="374767"/>
                  <a:pt x="562171" y="377857"/>
                  <a:pt x="583256" y="384885"/>
                </a:cubicBezTo>
                <a:cubicBezTo>
                  <a:pt x="539651" y="399419"/>
                  <a:pt x="582615" y="390015"/>
                  <a:pt x="539011" y="384885"/>
                </a:cubicBezTo>
                <a:cubicBezTo>
                  <a:pt x="504747" y="380854"/>
                  <a:pt x="470131" y="380634"/>
                  <a:pt x="435772" y="377511"/>
                </a:cubicBezTo>
                <a:cubicBezTo>
                  <a:pt x="416036" y="375717"/>
                  <a:pt x="396326" y="373395"/>
                  <a:pt x="376778" y="370137"/>
                </a:cubicBezTo>
                <a:cubicBezTo>
                  <a:pt x="366781" y="368471"/>
                  <a:pt x="338848" y="357141"/>
                  <a:pt x="347281" y="362763"/>
                </a:cubicBezTo>
                <a:cubicBezTo>
                  <a:pt x="362857" y="373147"/>
                  <a:pt x="380627" y="380824"/>
                  <a:pt x="398901" y="384885"/>
                </a:cubicBezTo>
                <a:cubicBezTo>
                  <a:pt x="425405" y="390775"/>
                  <a:pt x="452978" y="389801"/>
                  <a:pt x="480017" y="392259"/>
                </a:cubicBezTo>
                <a:cubicBezTo>
                  <a:pt x="524262" y="389801"/>
                  <a:pt x="568827" y="390741"/>
                  <a:pt x="612752" y="384885"/>
                </a:cubicBezTo>
                <a:cubicBezTo>
                  <a:pt x="620457" y="383858"/>
                  <a:pt x="590630" y="369738"/>
                  <a:pt x="590630" y="377511"/>
                </a:cubicBezTo>
                <a:cubicBezTo>
                  <a:pt x="590630" y="395923"/>
                  <a:pt x="623446" y="403198"/>
                  <a:pt x="634875" y="407008"/>
                </a:cubicBezTo>
                <a:cubicBezTo>
                  <a:pt x="627501" y="411924"/>
                  <a:pt x="620679" y="417793"/>
                  <a:pt x="612752" y="421756"/>
                </a:cubicBezTo>
                <a:cubicBezTo>
                  <a:pt x="605800" y="425232"/>
                  <a:pt x="583256" y="426672"/>
                  <a:pt x="590630" y="429130"/>
                </a:cubicBezTo>
                <a:cubicBezTo>
                  <a:pt x="611747" y="436169"/>
                  <a:pt x="634816" y="434655"/>
                  <a:pt x="656998" y="436504"/>
                </a:cubicBezTo>
                <a:cubicBezTo>
                  <a:pt x="693823" y="439573"/>
                  <a:pt x="730740" y="441421"/>
                  <a:pt x="767611" y="443879"/>
                </a:cubicBezTo>
                <a:cubicBezTo>
                  <a:pt x="782359" y="441421"/>
                  <a:pt x="801284" y="447077"/>
                  <a:pt x="811856" y="436504"/>
                </a:cubicBezTo>
                <a:cubicBezTo>
                  <a:pt x="819022" y="429337"/>
                  <a:pt x="792297" y="431118"/>
                  <a:pt x="782359" y="429130"/>
                </a:cubicBezTo>
                <a:cubicBezTo>
                  <a:pt x="767698" y="426198"/>
                  <a:pt x="752825" y="424431"/>
                  <a:pt x="738114" y="421756"/>
                </a:cubicBezTo>
                <a:cubicBezTo>
                  <a:pt x="725782" y="419514"/>
                  <a:pt x="713533" y="416840"/>
                  <a:pt x="701243" y="414382"/>
                </a:cubicBezTo>
                <a:cubicBezTo>
                  <a:pt x="693869" y="409466"/>
                  <a:pt x="687219" y="403233"/>
                  <a:pt x="679120" y="399633"/>
                </a:cubicBezTo>
                <a:cubicBezTo>
                  <a:pt x="664914" y="393319"/>
                  <a:pt x="647810" y="393508"/>
                  <a:pt x="634875" y="384885"/>
                </a:cubicBezTo>
                <a:cubicBezTo>
                  <a:pt x="627501" y="379969"/>
                  <a:pt x="619673" y="375674"/>
                  <a:pt x="612752" y="370137"/>
                </a:cubicBezTo>
                <a:cubicBezTo>
                  <a:pt x="589885" y="351843"/>
                  <a:pt x="606151" y="355775"/>
                  <a:pt x="575881" y="340640"/>
                </a:cubicBezTo>
                <a:cubicBezTo>
                  <a:pt x="568929" y="337164"/>
                  <a:pt x="561133" y="335724"/>
                  <a:pt x="553759" y="333266"/>
                </a:cubicBezTo>
                <a:cubicBezTo>
                  <a:pt x="546385" y="328350"/>
                  <a:pt x="539735" y="322117"/>
                  <a:pt x="531636" y="318517"/>
                </a:cubicBezTo>
                <a:cubicBezTo>
                  <a:pt x="517430" y="312203"/>
                  <a:pt x="502139" y="308685"/>
                  <a:pt x="487391" y="303769"/>
                </a:cubicBezTo>
                <a:cubicBezTo>
                  <a:pt x="455652" y="293190"/>
                  <a:pt x="472812" y="298281"/>
                  <a:pt x="435772" y="289021"/>
                </a:cubicBezTo>
                <a:cubicBezTo>
                  <a:pt x="421024" y="291479"/>
                  <a:pt x="400498" y="284434"/>
                  <a:pt x="391527" y="296395"/>
                </a:cubicBezTo>
                <a:cubicBezTo>
                  <a:pt x="385270" y="304738"/>
                  <a:pt x="422977" y="323180"/>
                  <a:pt x="413649" y="318517"/>
                </a:cubicBezTo>
                <a:cubicBezTo>
                  <a:pt x="399571" y="311479"/>
                  <a:pt x="390536" y="296665"/>
                  <a:pt x="376778" y="289021"/>
                </a:cubicBezTo>
                <a:cubicBezTo>
                  <a:pt x="367918" y="284099"/>
                  <a:pt x="356771" y="285205"/>
                  <a:pt x="347281" y="281646"/>
                </a:cubicBezTo>
                <a:cubicBezTo>
                  <a:pt x="336988" y="277786"/>
                  <a:pt x="327617" y="271814"/>
                  <a:pt x="317785" y="266898"/>
                </a:cubicBezTo>
                <a:cubicBezTo>
                  <a:pt x="334991" y="284104"/>
                  <a:pt x="349469" y="304563"/>
                  <a:pt x="369404" y="318517"/>
                </a:cubicBezTo>
                <a:cubicBezTo>
                  <a:pt x="453170" y="377154"/>
                  <a:pt x="419160" y="352147"/>
                  <a:pt x="472643" y="392259"/>
                </a:cubicBezTo>
                <a:cubicBezTo>
                  <a:pt x="569092" y="464595"/>
                  <a:pt x="448748" y="375191"/>
                  <a:pt x="524262" y="429130"/>
                </a:cubicBezTo>
                <a:cubicBezTo>
                  <a:pt x="534263" y="436274"/>
                  <a:pt x="548263" y="440260"/>
                  <a:pt x="553759" y="451253"/>
                </a:cubicBezTo>
                <a:cubicBezTo>
                  <a:pt x="557235" y="458206"/>
                  <a:pt x="539356" y="444787"/>
                  <a:pt x="531636" y="443879"/>
                </a:cubicBezTo>
                <a:cubicBezTo>
                  <a:pt x="497372" y="439848"/>
                  <a:pt x="462811" y="438962"/>
                  <a:pt x="428398" y="436504"/>
                </a:cubicBezTo>
                <a:cubicBezTo>
                  <a:pt x="369403" y="456171"/>
                  <a:pt x="443147" y="436504"/>
                  <a:pt x="384152" y="436504"/>
                </a:cubicBezTo>
                <a:cubicBezTo>
                  <a:pt x="369200" y="436504"/>
                  <a:pt x="354655" y="441421"/>
                  <a:pt x="339907" y="443879"/>
                </a:cubicBezTo>
                <a:cubicBezTo>
                  <a:pt x="446115" y="470430"/>
                  <a:pt x="358791" y="452069"/>
                  <a:pt x="605378" y="429130"/>
                </a:cubicBezTo>
                <a:cubicBezTo>
                  <a:pt x="707986" y="419585"/>
                  <a:pt x="656939" y="425978"/>
                  <a:pt x="738114" y="414382"/>
                </a:cubicBezTo>
                <a:cubicBezTo>
                  <a:pt x="772728" y="425920"/>
                  <a:pt x="792658" y="429130"/>
                  <a:pt x="693869" y="429130"/>
                </a:cubicBezTo>
                <a:cubicBezTo>
                  <a:pt x="590601" y="429130"/>
                  <a:pt x="487391" y="424214"/>
                  <a:pt x="384152" y="421756"/>
                </a:cubicBezTo>
                <a:cubicBezTo>
                  <a:pt x="376778" y="419298"/>
                  <a:pt x="369652" y="415906"/>
                  <a:pt x="362030" y="414382"/>
                </a:cubicBezTo>
                <a:cubicBezTo>
                  <a:pt x="344987" y="410973"/>
                  <a:pt x="327792" y="407008"/>
                  <a:pt x="310411" y="407008"/>
                </a:cubicBezTo>
                <a:cubicBezTo>
                  <a:pt x="300276" y="407008"/>
                  <a:pt x="330075" y="411924"/>
                  <a:pt x="339907" y="414382"/>
                </a:cubicBezTo>
                <a:cubicBezTo>
                  <a:pt x="357114" y="411924"/>
                  <a:pt x="374483" y="410417"/>
                  <a:pt x="391527" y="407008"/>
                </a:cubicBezTo>
                <a:cubicBezTo>
                  <a:pt x="399149" y="405484"/>
                  <a:pt x="420601" y="403109"/>
                  <a:pt x="413649" y="399633"/>
                </a:cubicBezTo>
                <a:cubicBezTo>
                  <a:pt x="398103" y="391860"/>
                  <a:pt x="379236" y="394717"/>
                  <a:pt x="362030" y="392259"/>
                </a:cubicBezTo>
                <a:lnTo>
                  <a:pt x="214546" y="399633"/>
                </a:lnTo>
                <a:cubicBezTo>
                  <a:pt x="172748" y="401892"/>
                  <a:pt x="131044" y="407008"/>
                  <a:pt x="89185" y="407008"/>
                </a:cubicBezTo>
                <a:cubicBezTo>
                  <a:pt x="81412" y="407008"/>
                  <a:pt x="104512" y="403408"/>
                  <a:pt x="111307" y="399633"/>
                </a:cubicBezTo>
                <a:cubicBezTo>
                  <a:pt x="126802" y="391025"/>
                  <a:pt x="155552" y="370137"/>
                  <a:pt x="155552" y="370137"/>
                </a:cubicBezTo>
                <a:cubicBezTo>
                  <a:pt x="158010" y="377511"/>
                  <a:pt x="155154" y="392259"/>
                  <a:pt x="162927" y="392259"/>
                </a:cubicBezTo>
                <a:cubicBezTo>
                  <a:pt x="171789" y="392259"/>
                  <a:pt x="171839" y="376807"/>
                  <a:pt x="177675" y="370137"/>
                </a:cubicBezTo>
                <a:cubicBezTo>
                  <a:pt x="257409" y="279012"/>
                  <a:pt x="179953" y="379389"/>
                  <a:pt x="236669" y="303769"/>
                </a:cubicBezTo>
                <a:cubicBezTo>
                  <a:pt x="234211" y="316059"/>
                  <a:pt x="234384" y="329186"/>
                  <a:pt x="229294" y="340640"/>
                </a:cubicBezTo>
                <a:cubicBezTo>
                  <a:pt x="224302" y="351871"/>
                  <a:pt x="212668" y="381130"/>
                  <a:pt x="207172" y="370137"/>
                </a:cubicBezTo>
                <a:cubicBezTo>
                  <a:pt x="198834" y="353460"/>
                  <a:pt x="214820" y="310321"/>
                  <a:pt x="221920" y="289021"/>
                </a:cubicBezTo>
                <a:cubicBezTo>
                  <a:pt x="224378" y="306227"/>
                  <a:pt x="225885" y="323597"/>
                  <a:pt x="229294" y="340640"/>
                </a:cubicBezTo>
                <a:cubicBezTo>
                  <a:pt x="230609" y="347214"/>
                  <a:pt x="246863" y="388029"/>
                  <a:pt x="244043" y="392259"/>
                </a:cubicBezTo>
                <a:cubicBezTo>
                  <a:pt x="239731" y="398727"/>
                  <a:pt x="229294" y="387343"/>
                  <a:pt x="221920" y="384885"/>
                </a:cubicBezTo>
                <a:cubicBezTo>
                  <a:pt x="212088" y="377511"/>
                  <a:pt x="201865" y="370631"/>
                  <a:pt x="192423" y="362763"/>
                </a:cubicBezTo>
                <a:cubicBezTo>
                  <a:pt x="187082" y="358312"/>
                  <a:pt x="183460" y="351871"/>
                  <a:pt x="177675" y="348014"/>
                </a:cubicBezTo>
                <a:cubicBezTo>
                  <a:pt x="168528" y="341916"/>
                  <a:pt x="158010" y="338182"/>
                  <a:pt x="148178" y="333266"/>
                </a:cubicBezTo>
                <a:cubicBezTo>
                  <a:pt x="143262" y="325892"/>
                  <a:pt x="142293" y="311143"/>
                  <a:pt x="133430" y="311143"/>
                </a:cubicBezTo>
                <a:cubicBezTo>
                  <a:pt x="125657" y="311143"/>
                  <a:pt x="137742" y="326121"/>
                  <a:pt x="140804" y="333266"/>
                </a:cubicBezTo>
                <a:cubicBezTo>
                  <a:pt x="145134" y="343370"/>
                  <a:pt x="151087" y="352718"/>
                  <a:pt x="155552" y="362763"/>
                </a:cubicBezTo>
                <a:cubicBezTo>
                  <a:pt x="176348" y="409553"/>
                  <a:pt x="159122" y="388453"/>
                  <a:pt x="185049" y="414382"/>
                </a:cubicBezTo>
                <a:cubicBezTo>
                  <a:pt x="189965" y="384885"/>
                  <a:pt x="196496" y="355613"/>
                  <a:pt x="199798" y="325892"/>
                </a:cubicBezTo>
                <a:cubicBezTo>
                  <a:pt x="202256" y="303769"/>
                  <a:pt x="203513" y="281480"/>
                  <a:pt x="207172" y="259524"/>
                </a:cubicBezTo>
                <a:cubicBezTo>
                  <a:pt x="208450" y="251857"/>
                  <a:pt x="209690" y="243471"/>
                  <a:pt x="214546" y="237401"/>
                </a:cubicBezTo>
                <a:cubicBezTo>
                  <a:pt x="220083" y="230480"/>
                  <a:pt x="229295" y="227569"/>
                  <a:pt x="236669" y="222653"/>
                </a:cubicBezTo>
                <a:cubicBezTo>
                  <a:pt x="259752" y="230347"/>
                  <a:pt x="269490" y="231002"/>
                  <a:pt x="288288" y="252150"/>
                </a:cubicBezTo>
                <a:cubicBezTo>
                  <a:pt x="300064" y="265398"/>
                  <a:pt x="307953" y="281647"/>
                  <a:pt x="317785" y="296395"/>
                </a:cubicBezTo>
                <a:cubicBezTo>
                  <a:pt x="322701" y="303769"/>
                  <a:pt x="328570" y="310590"/>
                  <a:pt x="332533" y="318517"/>
                </a:cubicBezTo>
                <a:cubicBezTo>
                  <a:pt x="337449" y="328349"/>
                  <a:pt x="341455" y="338692"/>
                  <a:pt x="347281" y="348014"/>
                </a:cubicBezTo>
                <a:cubicBezTo>
                  <a:pt x="353795" y="358436"/>
                  <a:pt x="362030" y="367679"/>
                  <a:pt x="369404" y="377511"/>
                </a:cubicBezTo>
                <a:cubicBezTo>
                  <a:pt x="371862" y="384885"/>
                  <a:pt x="369005" y="399633"/>
                  <a:pt x="376778" y="399633"/>
                </a:cubicBezTo>
                <a:cubicBezTo>
                  <a:pt x="389068" y="399633"/>
                  <a:pt x="396274" y="384654"/>
                  <a:pt x="406275" y="377511"/>
                </a:cubicBezTo>
                <a:cubicBezTo>
                  <a:pt x="413487" y="372360"/>
                  <a:pt x="421024" y="367679"/>
                  <a:pt x="428398" y="362763"/>
                </a:cubicBezTo>
                <a:cubicBezTo>
                  <a:pt x="441455" y="493338"/>
                  <a:pt x="428677" y="438219"/>
                  <a:pt x="443146" y="399633"/>
                </a:cubicBezTo>
                <a:cubicBezTo>
                  <a:pt x="446258" y="391335"/>
                  <a:pt x="452978" y="384885"/>
                  <a:pt x="457894" y="377511"/>
                </a:cubicBezTo>
                <a:cubicBezTo>
                  <a:pt x="460352" y="392259"/>
                  <a:pt x="454696" y="411184"/>
                  <a:pt x="465269" y="421756"/>
                </a:cubicBezTo>
                <a:cubicBezTo>
                  <a:pt x="471536" y="428023"/>
                  <a:pt x="471154" y="399633"/>
                  <a:pt x="480017" y="399633"/>
                </a:cubicBezTo>
                <a:cubicBezTo>
                  <a:pt x="487790" y="399633"/>
                  <a:pt x="484933" y="414382"/>
                  <a:pt x="487391" y="421756"/>
                </a:cubicBezTo>
                <a:cubicBezTo>
                  <a:pt x="494765" y="416840"/>
                  <a:pt x="502593" y="412545"/>
                  <a:pt x="509514" y="407008"/>
                </a:cubicBezTo>
                <a:cubicBezTo>
                  <a:pt x="514943" y="402665"/>
                  <a:pt x="517445" y="393623"/>
                  <a:pt x="524262" y="392259"/>
                </a:cubicBezTo>
                <a:cubicBezTo>
                  <a:pt x="531884" y="390734"/>
                  <a:pt x="539011" y="397175"/>
                  <a:pt x="546385" y="399633"/>
                </a:cubicBezTo>
                <a:cubicBezTo>
                  <a:pt x="548843" y="409465"/>
                  <a:pt x="543762" y="430796"/>
                  <a:pt x="553759" y="429130"/>
                </a:cubicBezTo>
                <a:cubicBezTo>
                  <a:pt x="570904" y="426273"/>
                  <a:pt x="590630" y="392259"/>
                  <a:pt x="590630" y="392259"/>
                </a:cubicBezTo>
                <a:cubicBezTo>
                  <a:pt x="598004" y="394717"/>
                  <a:pt x="607256" y="394137"/>
                  <a:pt x="612752" y="399633"/>
                </a:cubicBezTo>
                <a:cubicBezTo>
                  <a:pt x="652081" y="438962"/>
                  <a:pt x="583259" y="409467"/>
                  <a:pt x="642249" y="429130"/>
                </a:cubicBezTo>
                <a:cubicBezTo>
                  <a:pt x="647165" y="434046"/>
                  <a:pt x="650180" y="442515"/>
                  <a:pt x="656998" y="443879"/>
                </a:cubicBezTo>
                <a:cubicBezTo>
                  <a:pt x="664620" y="445403"/>
                  <a:pt x="685785" y="440503"/>
                  <a:pt x="679120" y="436504"/>
                </a:cubicBezTo>
                <a:cubicBezTo>
                  <a:pt x="661739" y="426075"/>
                  <a:pt x="640003" y="425731"/>
                  <a:pt x="620127" y="421756"/>
                </a:cubicBezTo>
                <a:cubicBezTo>
                  <a:pt x="568595" y="411450"/>
                  <a:pt x="595619" y="416442"/>
                  <a:pt x="539011" y="407008"/>
                </a:cubicBezTo>
                <a:cubicBezTo>
                  <a:pt x="422175" y="356935"/>
                  <a:pt x="567074" y="415427"/>
                  <a:pt x="391527" y="362763"/>
                </a:cubicBezTo>
                <a:cubicBezTo>
                  <a:pt x="373596" y="357384"/>
                  <a:pt x="357288" y="347593"/>
                  <a:pt x="339907" y="340640"/>
                </a:cubicBezTo>
                <a:cubicBezTo>
                  <a:pt x="320408" y="332840"/>
                  <a:pt x="301108" y="324287"/>
                  <a:pt x="280914" y="318517"/>
                </a:cubicBezTo>
                <a:cubicBezTo>
                  <a:pt x="266538" y="314409"/>
                  <a:pt x="251417" y="313601"/>
                  <a:pt x="236669" y="311143"/>
                </a:cubicBezTo>
                <a:cubicBezTo>
                  <a:pt x="221920" y="303769"/>
                  <a:pt x="207491" y="295718"/>
                  <a:pt x="192423" y="289021"/>
                </a:cubicBezTo>
                <a:cubicBezTo>
                  <a:pt x="185320" y="285864"/>
                  <a:pt x="176966" y="285645"/>
                  <a:pt x="170301" y="281646"/>
                </a:cubicBezTo>
                <a:cubicBezTo>
                  <a:pt x="164339" y="278069"/>
                  <a:pt x="160981" y="271241"/>
                  <a:pt x="155552" y="266898"/>
                </a:cubicBezTo>
                <a:cubicBezTo>
                  <a:pt x="148632" y="261362"/>
                  <a:pt x="140804" y="257066"/>
                  <a:pt x="133430" y="252150"/>
                </a:cubicBezTo>
                <a:cubicBezTo>
                  <a:pt x="115476" y="225220"/>
                  <a:pt x="100341" y="204500"/>
                  <a:pt x="89185" y="171033"/>
                </a:cubicBezTo>
                <a:cubicBezTo>
                  <a:pt x="84269" y="156285"/>
                  <a:pt x="65812" y="113853"/>
                  <a:pt x="74436" y="126788"/>
                </a:cubicBezTo>
                <a:cubicBezTo>
                  <a:pt x="79352" y="134162"/>
                  <a:pt x="81669" y="144214"/>
                  <a:pt x="89185" y="148911"/>
                </a:cubicBezTo>
                <a:cubicBezTo>
                  <a:pt x="102368" y="157150"/>
                  <a:pt x="133430" y="163659"/>
                  <a:pt x="133430" y="163659"/>
                </a:cubicBezTo>
                <a:cubicBezTo>
                  <a:pt x="152035" y="135752"/>
                  <a:pt x="141911" y="135271"/>
                  <a:pt x="162927" y="156285"/>
                </a:cubicBezTo>
                <a:cubicBezTo>
                  <a:pt x="152834" y="136101"/>
                  <a:pt x="147326" y="122036"/>
                  <a:pt x="133430" y="104666"/>
                </a:cubicBezTo>
                <a:cubicBezTo>
                  <a:pt x="129087" y="99237"/>
                  <a:pt x="124900" y="93026"/>
                  <a:pt x="118681" y="89917"/>
                </a:cubicBezTo>
                <a:cubicBezTo>
                  <a:pt x="104776" y="82965"/>
                  <a:pt x="74436" y="75169"/>
                  <a:pt x="74436" y="75169"/>
                </a:cubicBezTo>
                <a:cubicBezTo>
                  <a:pt x="67062" y="67795"/>
                  <a:pt x="62743" y="53046"/>
                  <a:pt x="52314" y="53046"/>
                </a:cubicBezTo>
                <a:cubicBezTo>
                  <a:pt x="44541" y="53046"/>
                  <a:pt x="59688" y="75169"/>
                  <a:pt x="59688" y="75169"/>
                </a:cubicBezTo>
              </a:path>
            </a:pathLst>
          </a:custGeom>
          <a:noFill/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</p:cNvCxnSpPr>
          <p:nvPr/>
        </p:nvCxnSpPr>
        <p:spPr>
          <a:xfrm flipH="1">
            <a:off x="5934368" y="3076918"/>
            <a:ext cx="439446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/>
              <p:nvPr/>
            </p:nvSpPr>
            <p:spPr>
              <a:xfrm>
                <a:off x="5552662" y="1441115"/>
                <a:ext cx="379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662" y="1441115"/>
                <a:ext cx="379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70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a p-value from a probability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3248290" y="1788007"/>
            <a:ext cx="1" cy="207821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1675973" y="2610917"/>
                <a:ext cx="1452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𝐶𝐷𝐹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973" y="2610917"/>
                <a:ext cx="1452257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18C2F4C0-E46E-0344-B1D3-0AB9631435D2}"/>
              </a:ext>
            </a:extLst>
          </p:cNvPr>
          <p:cNvSpPr/>
          <p:nvPr/>
        </p:nvSpPr>
        <p:spPr>
          <a:xfrm flipH="1">
            <a:off x="2438400" y="3390702"/>
            <a:ext cx="813060" cy="480750"/>
          </a:xfrm>
          <a:custGeom>
            <a:avLst/>
            <a:gdLst>
              <a:gd name="connsiteX0" fmla="*/ 37565 w 813060"/>
              <a:gd name="connsiteY0" fmla="*/ 458627 h 480750"/>
              <a:gd name="connsiteX1" fmla="*/ 22817 w 813060"/>
              <a:gd name="connsiteY1" fmla="*/ 362763 h 480750"/>
              <a:gd name="connsiteX2" fmla="*/ 30191 w 813060"/>
              <a:gd name="connsiteY2" fmla="*/ 215279 h 480750"/>
              <a:gd name="connsiteX3" fmla="*/ 37565 w 813060"/>
              <a:gd name="connsiteY3" fmla="*/ 16175 h 480750"/>
              <a:gd name="connsiteX4" fmla="*/ 44940 w 813060"/>
              <a:gd name="connsiteY4" fmla="*/ 303769 h 480750"/>
              <a:gd name="connsiteX5" fmla="*/ 30191 w 813060"/>
              <a:gd name="connsiteY5" fmla="*/ 75169 h 480750"/>
              <a:gd name="connsiteX6" fmla="*/ 22817 w 813060"/>
              <a:gd name="connsiteY6" fmla="*/ 16175 h 480750"/>
              <a:gd name="connsiteX7" fmla="*/ 44940 w 813060"/>
              <a:gd name="connsiteY7" fmla="*/ 1427 h 480750"/>
              <a:gd name="connsiteX8" fmla="*/ 22817 w 813060"/>
              <a:gd name="connsiteY8" fmla="*/ 60421 h 480750"/>
              <a:gd name="connsiteX9" fmla="*/ 30191 w 813060"/>
              <a:gd name="connsiteY9" fmla="*/ 38298 h 480750"/>
              <a:gd name="connsiteX10" fmla="*/ 52314 w 813060"/>
              <a:gd name="connsiteY10" fmla="*/ 23550 h 480750"/>
              <a:gd name="connsiteX11" fmla="*/ 44940 w 813060"/>
              <a:gd name="connsiteY11" fmla="*/ 60421 h 480750"/>
              <a:gd name="connsiteX12" fmla="*/ 52314 w 813060"/>
              <a:gd name="connsiteY12" fmla="*/ 67795 h 480750"/>
              <a:gd name="connsiteX13" fmla="*/ 44940 w 813060"/>
              <a:gd name="connsiteY13" fmla="*/ 104666 h 480750"/>
              <a:gd name="connsiteX14" fmla="*/ 15443 w 813060"/>
              <a:gd name="connsiteY14" fmla="*/ 141537 h 480750"/>
              <a:gd name="connsiteX15" fmla="*/ 37565 w 813060"/>
              <a:gd name="connsiteY15" fmla="*/ 119414 h 480750"/>
              <a:gd name="connsiteX16" fmla="*/ 59688 w 813060"/>
              <a:gd name="connsiteY16" fmla="*/ 104666 h 480750"/>
              <a:gd name="connsiteX17" fmla="*/ 37565 w 813060"/>
              <a:gd name="connsiteY17" fmla="*/ 148911 h 480750"/>
              <a:gd name="connsiteX18" fmla="*/ 52314 w 813060"/>
              <a:gd name="connsiteY18" fmla="*/ 134163 h 480750"/>
              <a:gd name="connsiteX19" fmla="*/ 81811 w 813060"/>
              <a:gd name="connsiteY19" fmla="*/ 119414 h 480750"/>
              <a:gd name="connsiteX20" fmla="*/ 118681 w 813060"/>
              <a:gd name="connsiteY20" fmla="*/ 75169 h 480750"/>
              <a:gd name="connsiteX21" fmla="*/ 111307 w 813060"/>
              <a:gd name="connsiteY21" fmla="*/ 97292 h 480750"/>
              <a:gd name="connsiteX22" fmla="*/ 89185 w 813060"/>
              <a:gd name="connsiteY22" fmla="*/ 126788 h 480750"/>
              <a:gd name="connsiteX23" fmla="*/ 74436 w 813060"/>
              <a:gd name="connsiteY23" fmla="*/ 156285 h 480750"/>
              <a:gd name="connsiteX24" fmla="*/ 89185 w 813060"/>
              <a:gd name="connsiteY24" fmla="*/ 134163 h 480750"/>
              <a:gd name="connsiteX25" fmla="*/ 67062 w 813060"/>
              <a:gd name="connsiteY25" fmla="*/ 171033 h 480750"/>
              <a:gd name="connsiteX26" fmla="*/ 52314 w 813060"/>
              <a:gd name="connsiteY26" fmla="*/ 193156 h 480750"/>
              <a:gd name="connsiteX27" fmla="*/ 30191 w 813060"/>
              <a:gd name="connsiteY27" fmla="*/ 207904 h 480750"/>
              <a:gd name="connsiteX28" fmla="*/ 694 w 813060"/>
              <a:gd name="connsiteY28" fmla="*/ 244775 h 480750"/>
              <a:gd name="connsiteX29" fmla="*/ 22817 w 813060"/>
              <a:gd name="connsiteY29" fmla="*/ 230027 h 480750"/>
              <a:gd name="connsiteX30" fmla="*/ 44940 w 813060"/>
              <a:gd name="connsiteY30" fmla="*/ 207904 h 480750"/>
              <a:gd name="connsiteX31" fmla="*/ 74436 w 813060"/>
              <a:gd name="connsiteY31" fmla="*/ 193156 h 480750"/>
              <a:gd name="connsiteX32" fmla="*/ 103933 w 813060"/>
              <a:gd name="connsiteY32" fmla="*/ 171033 h 480750"/>
              <a:gd name="connsiteX33" fmla="*/ 140804 w 813060"/>
              <a:gd name="connsiteY33" fmla="*/ 148911 h 480750"/>
              <a:gd name="connsiteX34" fmla="*/ 162927 w 813060"/>
              <a:gd name="connsiteY34" fmla="*/ 134163 h 480750"/>
              <a:gd name="connsiteX35" fmla="*/ 185049 w 813060"/>
              <a:gd name="connsiteY35" fmla="*/ 112040 h 480750"/>
              <a:gd name="connsiteX36" fmla="*/ 207172 w 813060"/>
              <a:gd name="connsiteY36" fmla="*/ 104666 h 480750"/>
              <a:gd name="connsiteX37" fmla="*/ 185049 w 813060"/>
              <a:gd name="connsiteY37" fmla="*/ 148911 h 480750"/>
              <a:gd name="connsiteX38" fmla="*/ 170301 w 813060"/>
              <a:gd name="connsiteY38" fmla="*/ 185782 h 480750"/>
              <a:gd name="connsiteX39" fmla="*/ 140804 w 813060"/>
              <a:gd name="connsiteY39" fmla="*/ 215279 h 480750"/>
              <a:gd name="connsiteX40" fmla="*/ 133430 w 813060"/>
              <a:gd name="connsiteY40" fmla="*/ 237401 h 480750"/>
              <a:gd name="connsiteX41" fmla="*/ 155552 w 813060"/>
              <a:gd name="connsiteY41" fmla="*/ 207904 h 480750"/>
              <a:gd name="connsiteX42" fmla="*/ 185049 w 813060"/>
              <a:gd name="connsiteY42" fmla="*/ 193156 h 480750"/>
              <a:gd name="connsiteX43" fmla="*/ 199798 w 813060"/>
              <a:gd name="connsiteY43" fmla="*/ 178408 h 480750"/>
              <a:gd name="connsiteX44" fmla="*/ 236669 w 813060"/>
              <a:gd name="connsiteY44" fmla="*/ 148911 h 480750"/>
              <a:gd name="connsiteX45" fmla="*/ 214546 w 813060"/>
              <a:gd name="connsiteY45" fmla="*/ 185782 h 480750"/>
              <a:gd name="connsiteX46" fmla="*/ 192423 w 813060"/>
              <a:gd name="connsiteY46" fmla="*/ 222653 h 480750"/>
              <a:gd name="connsiteX47" fmla="*/ 162927 w 813060"/>
              <a:gd name="connsiteY47" fmla="*/ 244775 h 480750"/>
              <a:gd name="connsiteX48" fmla="*/ 111307 w 813060"/>
              <a:gd name="connsiteY48" fmla="*/ 296395 h 480750"/>
              <a:gd name="connsiteX49" fmla="*/ 67062 w 813060"/>
              <a:gd name="connsiteY49" fmla="*/ 333266 h 480750"/>
              <a:gd name="connsiteX50" fmla="*/ 22817 w 813060"/>
              <a:gd name="connsiteY50" fmla="*/ 362763 h 480750"/>
              <a:gd name="connsiteX51" fmla="*/ 74436 w 813060"/>
              <a:gd name="connsiteY51" fmla="*/ 318517 h 480750"/>
              <a:gd name="connsiteX52" fmla="*/ 89185 w 813060"/>
              <a:gd name="connsiteY52" fmla="*/ 296395 h 480750"/>
              <a:gd name="connsiteX53" fmla="*/ 177675 w 813060"/>
              <a:gd name="connsiteY53" fmla="*/ 244775 h 480750"/>
              <a:gd name="connsiteX54" fmla="*/ 133430 w 813060"/>
              <a:gd name="connsiteY54" fmla="*/ 325892 h 480750"/>
              <a:gd name="connsiteX55" fmla="*/ 118681 w 813060"/>
              <a:gd name="connsiteY55" fmla="*/ 340640 h 480750"/>
              <a:gd name="connsiteX56" fmla="*/ 96559 w 813060"/>
              <a:gd name="connsiteY56" fmla="*/ 362763 h 480750"/>
              <a:gd name="connsiteX57" fmla="*/ 111307 w 813060"/>
              <a:gd name="connsiteY57" fmla="*/ 215279 h 480750"/>
              <a:gd name="connsiteX58" fmla="*/ 118681 w 813060"/>
              <a:gd name="connsiteY58" fmla="*/ 185782 h 480750"/>
              <a:gd name="connsiteX59" fmla="*/ 140804 w 813060"/>
              <a:gd name="connsiteY59" fmla="*/ 104666 h 480750"/>
              <a:gd name="connsiteX60" fmla="*/ 133430 w 813060"/>
              <a:gd name="connsiteY60" fmla="*/ 126788 h 480750"/>
              <a:gd name="connsiteX61" fmla="*/ 118681 w 813060"/>
              <a:gd name="connsiteY61" fmla="*/ 163659 h 480750"/>
              <a:gd name="connsiteX62" fmla="*/ 81811 w 813060"/>
              <a:gd name="connsiteY62" fmla="*/ 215279 h 480750"/>
              <a:gd name="connsiteX63" fmla="*/ 96559 w 813060"/>
              <a:gd name="connsiteY63" fmla="*/ 171033 h 480750"/>
              <a:gd name="connsiteX64" fmla="*/ 126056 w 813060"/>
              <a:gd name="connsiteY64" fmla="*/ 112040 h 480750"/>
              <a:gd name="connsiteX65" fmla="*/ 96559 w 813060"/>
              <a:gd name="connsiteY65" fmla="*/ 141537 h 480750"/>
              <a:gd name="connsiteX66" fmla="*/ 67062 w 813060"/>
              <a:gd name="connsiteY66" fmla="*/ 178408 h 480750"/>
              <a:gd name="connsiteX67" fmla="*/ 44940 w 813060"/>
              <a:gd name="connsiteY67" fmla="*/ 193156 h 480750"/>
              <a:gd name="connsiteX68" fmla="*/ 59688 w 813060"/>
              <a:gd name="connsiteY68" fmla="*/ 89917 h 480750"/>
              <a:gd name="connsiteX69" fmla="*/ 67062 w 813060"/>
              <a:gd name="connsiteY69" fmla="*/ 60421 h 480750"/>
              <a:gd name="connsiteX70" fmla="*/ 59688 w 813060"/>
              <a:gd name="connsiteY70" fmla="*/ 104666 h 480750"/>
              <a:gd name="connsiteX71" fmla="*/ 44940 w 813060"/>
              <a:gd name="connsiteY71" fmla="*/ 259524 h 480750"/>
              <a:gd name="connsiteX72" fmla="*/ 30191 w 813060"/>
              <a:gd name="connsiteY72" fmla="*/ 318517 h 480750"/>
              <a:gd name="connsiteX73" fmla="*/ 44940 w 813060"/>
              <a:gd name="connsiteY73" fmla="*/ 333266 h 480750"/>
              <a:gd name="connsiteX74" fmla="*/ 74436 w 813060"/>
              <a:gd name="connsiteY74" fmla="*/ 289021 h 480750"/>
              <a:gd name="connsiteX75" fmla="*/ 133430 w 813060"/>
              <a:gd name="connsiteY75" fmla="*/ 215279 h 480750"/>
              <a:gd name="connsiteX76" fmla="*/ 162927 w 813060"/>
              <a:gd name="connsiteY76" fmla="*/ 185782 h 480750"/>
              <a:gd name="connsiteX77" fmla="*/ 148178 w 813060"/>
              <a:gd name="connsiteY77" fmla="*/ 266898 h 480750"/>
              <a:gd name="connsiteX78" fmla="*/ 140804 w 813060"/>
              <a:gd name="connsiteY78" fmla="*/ 296395 h 480750"/>
              <a:gd name="connsiteX79" fmla="*/ 133430 w 813060"/>
              <a:gd name="connsiteY79" fmla="*/ 318517 h 480750"/>
              <a:gd name="connsiteX80" fmla="*/ 155552 w 813060"/>
              <a:gd name="connsiteY80" fmla="*/ 281646 h 480750"/>
              <a:gd name="connsiteX81" fmla="*/ 214546 w 813060"/>
              <a:gd name="connsiteY81" fmla="*/ 207904 h 480750"/>
              <a:gd name="connsiteX82" fmla="*/ 244043 w 813060"/>
              <a:gd name="connsiteY82" fmla="*/ 171033 h 480750"/>
              <a:gd name="connsiteX83" fmla="*/ 229294 w 813060"/>
              <a:gd name="connsiteY83" fmla="*/ 207904 h 480750"/>
              <a:gd name="connsiteX84" fmla="*/ 221920 w 813060"/>
              <a:gd name="connsiteY84" fmla="*/ 237401 h 480750"/>
              <a:gd name="connsiteX85" fmla="*/ 170301 w 813060"/>
              <a:gd name="connsiteY85" fmla="*/ 325892 h 480750"/>
              <a:gd name="connsiteX86" fmla="*/ 162927 w 813060"/>
              <a:gd name="connsiteY86" fmla="*/ 355388 h 480750"/>
              <a:gd name="connsiteX87" fmla="*/ 148178 w 813060"/>
              <a:gd name="connsiteY87" fmla="*/ 377511 h 480750"/>
              <a:gd name="connsiteX88" fmla="*/ 177675 w 813060"/>
              <a:gd name="connsiteY88" fmla="*/ 318517 h 480750"/>
              <a:gd name="connsiteX89" fmla="*/ 192423 w 813060"/>
              <a:gd name="connsiteY89" fmla="*/ 289021 h 480750"/>
              <a:gd name="connsiteX90" fmla="*/ 221920 w 813060"/>
              <a:gd name="connsiteY90" fmla="*/ 252150 h 480750"/>
              <a:gd name="connsiteX91" fmla="*/ 229294 w 813060"/>
              <a:gd name="connsiteY91" fmla="*/ 230027 h 480750"/>
              <a:gd name="connsiteX92" fmla="*/ 244043 w 813060"/>
              <a:gd name="connsiteY92" fmla="*/ 215279 h 480750"/>
              <a:gd name="connsiteX93" fmla="*/ 221920 w 813060"/>
              <a:gd name="connsiteY93" fmla="*/ 289021 h 480750"/>
              <a:gd name="connsiteX94" fmla="*/ 185049 w 813060"/>
              <a:gd name="connsiteY94" fmla="*/ 333266 h 480750"/>
              <a:gd name="connsiteX95" fmla="*/ 162927 w 813060"/>
              <a:gd name="connsiteY95" fmla="*/ 362763 h 480750"/>
              <a:gd name="connsiteX96" fmla="*/ 133430 w 813060"/>
              <a:gd name="connsiteY96" fmla="*/ 377511 h 480750"/>
              <a:gd name="connsiteX97" fmla="*/ 111307 w 813060"/>
              <a:gd name="connsiteY97" fmla="*/ 399633 h 480750"/>
              <a:gd name="connsiteX98" fmla="*/ 89185 w 813060"/>
              <a:gd name="connsiteY98" fmla="*/ 414382 h 480750"/>
              <a:gd name="connsiteX99" fmla="*/ 74436 w 813060"/>
              <a:gd name="connsiteY99" fmla="*/ 429130 h 480750"/>
              <a:gd name="connsiteX100" fmla="*/ 52314 w 813060"/>
              <a:gd name="connsiteY100" fmla="*/ 436504 h 480750"/>
              <a:gd name="connsiteX101" fmla="*/ 59688 w 813060"/>
              <a:gd name="connsiteY101" fmla="*/ 414382 h 480750"/>
              <a:gd name="connsiteX102" fmla="*/ 74436 w 813060"/>
              <a:gd name="connsiteY102" fmla="*/ 384885 h 480750"/>
              <a:gd name="connsiteX103" fmla="*/ 118681 w 813060"/>
              <a:gd name="connsiteY103" fmla="*/ 318517 h 480750"/>
              <a:gd name="connsiteX104" fmla="*/ 133430 w 813060"/>
              <a:gd name="connsiteY104" fmla="*/ 303769 h 480750"/>
              <a:gd name="connsiteX105" fmla="*/ 118681 w 813060"/>
              <a:gd name="connsiteY105" fmla="*/ 333266 h 480750"/>
              <a:gd name="connsiteX106" fmla="*/ 89185 w 813060"/>
              <a:gd name="connsiteY106" fmla="*/ 392259 h 480750"/>
              <a:gd name="connsiteX107" fmla="*/ 81811 w 813060"/>
              <a:gd name="connsiteY107" fmla="*/ 421756 h 480750"/>
              <a:gd name="connsiteX108" fmla="*/ 111307 w 813060"/>
              <a:gd name="connsiteY108" fmla="*/ 399633 h 480750"/>
              <a:gd name="connsiteX109" fmla="*/ 148178 w 813060"/>
              <a:gd name="connsiteY109" fmla="*/ 355388 h 480750"/>
              <a:gd name="connsiteX110" fmla="*/ 177675 w 813060"/>
              <a:gd name="connsiteY110" fmla="*/ 333266 h 480750"/>
              <a:gd name="connsiteX111" fmla="*/ 266165 w 813060"/>
              <a:gd name="connsiteY111" fmla="*/ 259524 h 480750"/>
              <a:gd name="connsiteX112" fmla="*/ 295662 w 813060"/>
              <a:gd name="connsiteY112" fmla="*/ 252150 h 480750"/>
              <a:gd name="connsiteX113" fmla="*/ 303036 w 813060"/>
              <a:gd name="connsiteY113" fmla="*/ 289021 h 480750"/>
              <a:gd name="connsiteX114" fmla="*/ 295662 w 813060"/>
              <a:gd name="connsiteY114" fmla="*/ 325892 h 480750"/>
              <a:gd name="connsiteX115" fmla="*/ 280914 w 813060"/>
              <a:gd name="connsiteY115" fmla="*/ 377511 h 480750"/>
              <a:gd name="connsiteX116" fmla="*/ 288288 w 813060"/>
              <a:gd name="connsiteY116" fmla="*/ 355388 h 480750"/>
              <a:gd name="connsiteX117" fmla="*/ 303036 w 813060"/>
              <a:gd name="connsiteY117" fmla="*/ 303769 h 480750"/>
              <a:gd name="connsiteX118" fmla="*/ 325159 w 813060"/>
              <a:gd name="connsiteY118" fmla="*/ 281646 h 480750"/>
              <a:gd name="connsiteX119" fmla="*/ 354656 w 813060"/>
              <a:gd name="connsiteY119" fmla="*/ 237401 h 480750"/>
              <a:gd name="connsiteX120" fmla="*/ 369404 w 813060"/>
              <a:gd name="connsiteY120" fmla="*/ 215279 h 480750"/>
              <a:gd name="connsiteX121" fmla="*/ 354656 w 813060"/>
              <a:gd name="connsiteY121" fmla="*/ 237401 h 480750"/>
              <a:gd name="connsiteX122" fmla="*/ 332533 w 813060"/>
              <a:gd name="connsiteY122" fmla="*/ 289021 h 480750"/>
              <a:gd name="connsiteX123" fmla="*/ 325159 w 813060"/>
              <a:gd name="connsiteY123" fmla="*/ 318517 h 480750"/>
              <a:gd name="connsiteX124" fmla="*/ 280914 w 813060"/>
              <a:gd name="connsiteY124" fmla="*/ 377511 h 480750"/>
              <a:gd name="connsiteX125" fmla="*/ 258791 w 813060"/>
              <a:gd name="connsiteY125" fmla="*/ 407008 h 480750"/>
              <a:gd name="connsiteX126" fmla="*/ 221920 w 813060"/>
              <a:gd name="connsiteY126" fmla="*/ 458627 h 480750"/>
              <a:gd name="connsiteX127" fmla="*/ 214546 w 813060"/>
              <a:gd name="connsiteY127" fmla="*/ 436504 h 480750"/>
              <a:gd name="connsiteX128" fmla="*/ 244043 w 813060"/>
              <a:gd name="connsiteY128" fmla="*/ 392259 h 480750"/>
              <a:gd name="connsiteX129" fmla="*/ 317785 w 813060"/>
              <a:gd name="connsiteY129" fmla="*/ 311143 h 480750"/>
              <a:gd name="connsiteX130" fmla="*/ 332533 w 813060"/>
              <a:gd name="connsiteY130" fmla="*/ 289021 h 480750"/>
              <a:gd name="connsiteX131" fmla="*/ 325159 w 813060"/>
              <a:gd name="connsiteY131" fmla="*/ 311143 h 480750"/>
              <a:gd name="connsiteX132" fmla="*/ 310411 w 813060"/>
              <a:gd name="connsiteY132" fmla="*/ 325892 h 480750"/>
              <a:gd name="connsiteX133" fmla="*/ 303036 w 813060"/>
              <a:gd name="connsiteY133" fmla="*/ 348014 h 480750"/>
              <a:gd name="connsiteX134" fmla="*/ 258791 w 813060"/>
              <a:gd name="connsiteY134" fmla="*/ 392259 h 480750"/>
              <a:gd name="connsiteX135" fmla="*/ 236669 w 813060"/>
              <a:gd name="connsiteY135" fmla="*/ 414382 h 480750"/>
              <a:gd name="connsiteX136" fmla="*/ 221920 w 813060"/>
              <a:gd name="connsiteY136" fmla="*/ 436504 h 480750"/>
              <a:gd name="connsiteX137" fmla="*/ 214546 w 813060"/>
              <a:gd name="connsiteY137" fmla="*/ 377511 h 480750"/>
              <a:gd name="connsiteX138" fmla="*/ 177675 w 813060"/>
              <a:gd name="connsiteY138" fmla="*/ 407008 h 480750"/>
              <a:gd name="connsiteX139" fmla="*/ 170301 w 813060"/>
              <a:gd name="connsiteY139" fmla="*/ 384885 h 480750"/>
              <a:gd name="connsiteX140" fmla="*/ 199798 w 813060"/>
              <a:gd name="connsiteY140" fmla="*/ 340640 h 480750"/>
              <a:gd name="connsiteX141" fmla="*/ 192423 w 813060"/>
              <a:gd name="connsiteY141" fmla="*/ 370137 h 480750"/>
              <a:gd name="connsiteX142" fmla="*/ 155552 w 813060"/>
              <a:gd name="connsiteY142" fmla="*/ 421756 h 480750"/>
              <a:gd name="connsiteX143" fmla="*/ 140804 w 813060"/>
              <a:gd name="connsiteY143" fmla="*/ 451253 h 480750"/>
              <a:gd name="connsiteX144" fmla="*/ 162927 w 813060"/>
              <a:gd name="connsiteY144" fmla="*/ 384885 h 480750"/>
              <a:gd name="connsiteX145" fmla="*/ 185049 w 813060"/>
              <a:gd name="connsiteY145" fmla="*/ 399633 h 480750"/>
              <a:gd name="connsiteX146" fmla="*/ 266165 w 813060"/>
              <a:gd name="connsiteY146" fmla="*/ 392259 h 480750"/>
              <a:gd name="connsiteX147" fmla="*/ 347281 w 813060"/>
              <a:gd name="connsiteY147" fmla="*/ 355388 h 480750"/>
              <a:gd name="connsiteX148" fmla="*/ 391527 w 813060"/>
              <a:gd name="connsiteY148" fmla="*/ 340640 h 480750"/>
              <a:gd name="connsiteX149" fmla="*/ 435772 w 813060"/>
              <a:gd name="connsiteY149" fmla="*/ 318517 h 480750"/>
              <a:gd name="connsiteX150" fmla="*/ 494765 w 813060"/>
              <a:gd name="connsiteY150" fmla="*/ 296395 h 480750"/>
              <a:gd name="connsiteX151" fmla="*/ 494765 w 813060"/>
              <a:gd name="connsiteY151" fmla="*/ 340640 h 480750"/>
              <a:gd name="connsiteX152" fmla="*/ 465269 w 813060"/>
              <a:gd name="connsiteY152" fmla="*/ 399633 h 480750"/>
              <a:gd name="connsiteX153" fmla="*/ 457894 w 813060"/>
              <a:gd name="connsiteY153" fmla="*/ 325892 h 480750"/>
              <a:gd name="connsiteX154" fmla="*/ 443146 w 813060"/>
              <a:gd name="connsiteY154" fmla="*/ 348014 h 480750"/>
              <a:gd name="connsiteX155" fmla="*/ 391527 w 813060"/>
              <a:gd name="connsiteY155" fmla="*/ 399633 h 480750"/>
              <a:gd name="connsiteX156" fmla="*/ 347281 w 813060"/>
              <a:gd name="connsiteY156" fmla="*/ 436504 h 480750"/>
              <a:gd name="connsiteX157" fmla="*/ 303036 w 813060"/>
              <a:gd name="connsiteY157" fmla="*/ 480750 h 480750"/>
              <a:gd name="connsiteX158" fmla="*/ 317785 w 813060"/>
              <a:gd name="connsiteY158" fmla="*/ 407008 h 480750"/>
              <a:gd name="connsiteX159" fmla="*/ 325159 w 813060"/>
              <a:gd name="connsiteY159" fmla="*/ 377511 h 480750"/>
              <a:gd name="connsiteX160" fmla="*/ 288288 w 813060"/>
              <a:gd name="connsiteY160" fmla="*/ 407008 h 480750"/>
              <a:gd name="connsiteX161" fmla="*/ 295662 w 813060"/>
              <a:gd name="connsiteY161" fmla="*/ 362763 h 480750"/>
              <a:gd name="connsiteX162" fmla="*/ 332533 w 813060"/>
              <a:gd name="connsiteY162" fmla="*/ 274272 h 480750"/>
              <a:gd name="connsiteX163" fmla="*/ 339907 w 813060"/>
              <a:gd name="connsiteY163" fmla="*/ 377511 h 480750"/>
              <a:gd name="connsiteX164" fmla="*/ 347281 w 813060"/>
              <a:gd name="connsiteY164" fmla="*/ 399633 h 480750"/>
              <a:gd name="connsiteX165" fmla="*/ 354656 w 813060"/>
              <a:gd name="connsiteY165" fmla="*/ 377511 h 480750"/>
              <a:gd name="connsiteX166" fmla="*/ 362030 w 813060"/>
              <a:gd name="connsiteY166" fmla="*/ 348014 h 480750"/>
              <a:gd name="connsiteX167" fmla="*/ 369404 w 813060"/>
              <a:gd name="connsiteY167" fmla="*/ 377511 h 480750"/>
              <a:gd name="connsiteX168" fmla="*/ 376778 w 813060"/>
              <a:gd name="connsiteY168" fmla="*/ 399633 h 480750"/>
              <a:gd name="connsiteX169" fmla="*/ 384152 w 813060"/>
              <a:gd name="connsiteY169" fmla="*/ 377511 h 480750"/>
              <a:gd name="connsiteX170" fmla="*/ 406275 w 813060"/>
              <a:gd name="connsiteY170" fmla="*/ 392259 h 480750"/>
              <a:gd name="connsiteX171" fmla="*/ 421023 w 813060"/>
              <a:gd name="connsiteY171" fmla="*/ 407008 h 480750"/>
              <a:gd name="connsiteX172" fmla="*/ 376778 w 813060"/>
              <a:gd name="connsiteY172" fmla="*/ 348014 h 480750"/>
              <a:gd name="connsiteX173" fmla="*/ 443146 w 813060"/>
              <a:gd name="connsiteY173" fmla="*/ 370137 h 480750"/>
              <a:gd name="connsiteX174" fmla="*/ 465269 w 813060"/>
              <a:gd name="connsiteY174" fmla="*/ 377511 h 480750"/>
              <a:gd name="connsiteX175" fmla="*/ 494765 w 813060"/>
              <a:gd name="connsiteY175" fmla="*/ 370137 h 480750"/>
              <a:gd name="connsiteX176" fmla="*/ 480017 w 813060"/>
              <a:gd name="connsiteY176" fmla="*/ 355388 h 480750"/>
              <a:gd name="connsiteX177" fmla="*/ 413649 w 813060"/>
              <a:gd name="connsiteY177" fmla="*/ 325892 h 480750"/>
              <a:gd name="connsiteX178" fmla="*/ 435772 w 813060"/>
              <a:gd name="connsiteY178" fmla="*/ 333266 h 480750"/>
              <a:gd name="connsiteX179" fmla="*/ 421023 w 813060"/>
              <a:gd name="connsiteY179" fmla="*/ 318517 h 480750"/>
              <a:gd name="connsiteX180" fmla="*/ 362030 w 813060"/>
              <a:gd name="connsiteY180" fmla="*/ 303769 h 480750"/>
              <a:gd name="connsiteX181" fmla="*/ 339907 w 813060"/>
              <a:gd name="connsiteY181" fmla="*/ 296395 h 480750"/>
              <a:gd name="connsiteX182" fmla="*/ 391527 w 813060"/>
              <a:gd name="connsiteY182" fmla="*/ 333266 h 480750"/>
              <a:gd name="connsiteX183" fmla="*/ 421023 w 813060"/>
              <a:gd name="connsiteY183" fmla="*/ 340640 h 480750"/>
              <a:gd name="connsiteX184" fmla="*/ 457894 w 813060"/>
              <a:gd name="connsiteY184" fmla="*/ 355388 h 480750"/>
              <a:gd name="connsiteX185" fmla="*/ 531636 w 813060"/>
              <a:gd name="connsiteY185" fmla="*/ 370137 h 480750"/>
              <a:gd name="connsiteX186" fmla="*/ 583256 w 813060"/>
              <a:gd name="connsiteY186" fmla="*/ 384885 h 480750"/>
              <a:gd name="connsiteX187" fmla="*/ 539011 w 813060"/>
              <a:gd name="connsiteY187" fmla="*/ 384885 h 480750"/>
              <a:gd name="connsiteX188" fmla="*/ 435772 w 813060"/>
              <a:gd name="connsiteY188" fmla="*/ 377511 h 480750"/>
              <a:gd name="connsiteX189" fmla="*/ 376778 w 813060"/>
              <a:gd name="connsiteY189" fmla="*/ 370137 h 480750"/>
              <a:gd name="connsiteX190" fmla="*/ 347281 w 813060"/>
              <a:gd name="connsiteY190" fmla="*/ 362763 h 480750"/>
              <a:gd name="connsiteX191" fmla="*/ 398901 w 813060"/>
              <a:gd name="connsiteY191" fmla="*/ 384885 h 480750"/>
              <a:gd name="connsiteX192" fmla="*/ 480017 w 813060"/>
              <a:gd name="connsiteY192" fmla="*/ 392259 h 480750"/>
              <a:gd name="connsiteX193" fmla="*/ 612752 w 813060"/>
              <a:gd name="connsiteY193" fmla="*/ 384885 h 480750"/>
              <a:gd name="connsiteX194" fmla="*/ 590630 w 813060"/>
              <a:gd name="connsiteY194" fmla="*/ 377511 h 480750"/>
              <a:gd name="connsiteX195" fmla="*/ 634875 w 813060"/>
              <a:gd name="connsiteY195" fmla="*/ 407008 h 480750"/>
              <a:gd name="connsiteX196" fmla="*/ 612752 w 813060"/>
              <a:gd name="connsiteY196" fmla="*/ 421756 h 480750"/>
              <a:gd name="connsiteX197" fmla="*/ 590630 w 813060"/>
              <a:gd name="connsiteY197" fmla="*/ 429130 h 480750"/>
              <a:gd name="connsiteX198" fmla="*/ 656998 w 813060"/>
              <a:gd name="connsiteY198" fmla="*/ 436504 h 480750"/>
              <a:gd name="connsiteX199" fmla="*/ 767611 w 813060"/>
              <a:gd name="connsiteY199" fmla="*/ 443879 h 480750"/>
              <a:gd name="connsiteX200" fmla="*/ 811856 w 813060"/>
              <a:gd name="connsiteY200" fmla="*/ 436504 h 480750"/>
              <a:gd name="connsiteX201" fmla="*/ 782359 w 813060"/>
              <a:gd name="connsiteY201" fmla="*/ 429130 h 480750"/>
              <a:gd name="connsiteX202" fmla="*/ 738114 w 813060"/>
              <a:gd name="connsiteY202" fmla="*/ 421756 h 480750"/>
              <a:gd name="connsiteX203" fmla="*/ 701243 w 813060"/>
              <a:gd name="connsiteY203" fmla="*/ 414382 h 480750"/>
              <a:gd name="connsiteX204" fmla="*/ 679120 w 813060"/>
              <a:gd name="connsiteY204" fmla="*/ 399633 h 480750"/>
              <a:gd name="connsiteX205" fmla="*/ 634875 w 813060"/>
              <a:gd name="connsiteY205" fmla="*/ 384885 h 480750"/>
              <a:gd name="connsiteX206" fmla="*/ 612752 w 813060"/>
              <a:gd name="connsiteY206" fmla="*/ 370137 h 480750"/>
              <a:gd name="connsiteX207" fmla="*/ 575881 w 813060"/>
              <a:gd name="connsiteY207" fmla="*/ 340640 h 480750"/>
              <a:gd name="connsiteX208" fmla="*/ 553759 w 813060"/>
              <a:gd name="connsiteY208" fmla="*/ 333266 h 480750"/>
              <a:gd name="connsiteX209" fmla="*/ 531636 w 813060"/>
              <a:gd name="connsiteY209" fmla="*/ 318517 h 480750"/>
              <a:gd name="connsiteX210" fmla="*/ 487391 w 813060"/>
              <a:gd name="connsiteY210" fmla="*/ 303769 h 480750"/>
              <a:gd name="connsiteX211" fmla="*/ 435772 w 813060"/>
              <a:gd name="connsiteY211" fmla="*/ 289021 h 480750"/>
              <a:gd name="connsiteX212" fmla="*/ 391527 w 813060"/>
              <a:gd name="connsiteY212" fmla="*/ 296395 h 480750"/>
              <a:gd name="connsiteX213" fmla="*/ 413649 w 813060"/>
              <a:gd name="connsiteY213" fmla="*/ 318517 h 480750"/>
              <a:gd name="connsiteX214" fmla="*/ 376778 w 813060"/>
              <a:gd name="connsiteY214" fmla="*/ 289021 h 480750"/>
              <a:gd name="connsiteX215" fmla="*/ 347281 w 813060"/>
              <a:gd name="connsiteY215" fmla="*/ 281646 h 480750"/>
              <a:gd name="connsiteX216" fmla="*/ 317785 w 813060"/>
              <a:gd name="connsiteY216" fmla="*/ 266898 h 480750"/>
              <a:gd name="connsiteX217" fmla="*/ 369404 w 813060"/>
              <a:gd name="connsiteY217" fmla="*/ 318517 h 480750"/>
              <a:gd name="connsiteX218" fmla="*/ 472643 w 813060"/>
              <a:gd name="connsiteY218" fmla="*/ 392259 h 480750"/>
              <a:gd name="connsiteX219" fmla="*/ 524262 w 813060"/>
              <a:gd name="connsiteY219" fmla="*/ 429130 h 480750"/>
              <a:gd name="connsiteX220" fmla="*/ 553759 w 813060"/>
              <a:gd name="connsiteY220" fmla="*/ 451253 h 480750"/>
              <a:gd name="connsiteX221" fmla="*/ 531636 w 813060"/>
              <a:gd name="connsiteY221" fmla="*/ 443879 h 480750"/>
              <a:gd name="connsiteX222" fmla="*/ 428398 w 813060"/>
              <a:gd name="connsiteY222" fmla="*/ 436504 h 480750"/>
              <a:gd name="connsiteX223" fmla="*/ 384152 w 813060"/>
              <a:gd name="connsiteY223" fmla="*/ 436504 h 480750"/>
              <a:gd name="connsiteX224" fmla="*/ 339907 w 813060"/>
              <a:gd name="connsiteY224" fmla="*/ 443879 h 480750"/>
              <a:gd name="connsiteX225" fmla="*/ 605378 w 813060"/>
              <a:gd name="connsiteY225" fmla="*/ 429130 h 480750"/>
              <a:gd name="connsiteX226" fmla="*/ 738114 w 813060"/>
              <a:gd name="connsiteY226" fmla="*/ 414382 h 480750"/>
              <a:gd name="connsiteX227" fmla="*/ 693869 w 813060"/>
              <a:gd name="connsiteY227" fmla="*/ 429130 h 480750"/>
              <a:gd name="connsiteX228" fmla="*/ 384152 w 813060"/>
              <a:gd name="connsiteY228" fmla="*/ 421756 h 480750"/>
              <a:gd name="connsiteX229" fmla="*/ 362030 w 813060"/>
              <a:gd name="connsiteY229" fmla="*/ 414382 h 480750"/>
              <a:gd name="connsiteX230" fmla="*/ 310411 w 813060"/>
              <a:gd name="connsiteY230" fmla="*/ 407008 h 480750"/>
              <a:gd name="connsiteX231" fmla="*/ 339907 w 813060"/>
              <a:gd name="connsiteY231" fmla="*/ 414382 h 480750"/>
              <a:gd name="connsiteX232" fmla="*/ 391527 w 813060"/>
              <a:gd name="connsiteY232" fmla="*/ 407008 h 480750"/>
              <a:gd name="connsiteX233" fmla="*/ 413649 w 813060"/>
              <a:gd name="connsiteY233" fmla="*/ 399633 h 480750"/>
              <a:gd name="connsiteX234" fmla="*/ 362030 w 813060"/>
              <a:gd name="connsiteY234" fmla="*/ 392259 h 480750"/>
              <a:gd name="connsiteX235" fmla="*/ 214546 w 813060"/>
              <a:gd name="connsiteY235" fmla="*/ 399633 h 480750"/>
              <a:gd name="connsiteX236" fmla="*/ 89185 w 813060"/>
              <a:gd name="connsiteY236" fmla="*/ 407008 h 480750"/>
              <a:gd name="connsiteX237" fmla="*/ 111307 w 813060"/>
              <a:gd name="connsiteY237" fmla="*/ 399633 h 480750"/>
              <a:gd name="connsiteX238" fmla="*/ 155552 w 813060"/>
              <a:gd name="connsiteY238" fmla="*/ 370137 h 480750"/>
              <a:gd name="connsiteX239" fmla="*/ 162927 w 813060"/>
              <a:gd name="connsiteY239" fmla="*/ 392259 h 480750"/>
              <a:gd name="connsiteX240" fmla="*/ 177675 w 813060"/>
              <a:gd name="connsiteY240" fmla="*/ 370137 h 480750"/>
              <a:gd name="connsiteX241" fmla="*/ 236669 w 813060"/>
              <a:gd name="connsiteY241" fmla="*/ 303769 h 480750"/>
              <a:gd name="connsiteX242" fmla="*/ 229294 w 813060"/>
              <a:gd name="connsiteY242" fmla="*/ 340640 h 480750"/>
              <a:gd name="connsiteX243" fmla="*/ 207172 w 813060"/>
              <a:gd name="connsiteY243" fmla="*/ 370137 h 480750"/>
              <a:gd name="connsiteX244" fmla="*/ 221920 w 813060"/>
              <a:gd name="connsiteY244" fmla="*/ 289021 h 480750"/>
              <a:gd name="connsiteX245" fmla="*/ 229294 w 813060"/>
              <a:gd name="connsiteY245" fmla="*/ 340640 h 480750"/>
              <a:gd name="connsiteX246" fmla="*/ 244043 w 813060"/>
              <a:gd name="connsiteY246" fmla="*/ 392259 h 480750"/>
              <a:gd name="connsiteX247" fmla="*/ 221920 w 813060"/>
              <a:gd name="connsiteY247" fmla="*/ 384885 h 480750"/>
              <a:gd name="connsiteX248" fmla="*/ 192423 w 813060"/>
              <a:gd name="connsiteY248" fmla="*/ 362763 h 480750"/>
              <a:gd name="connsiteX249" fmla="*/ 177675 w 813060"/>
              <a:gd name="connsiteY249" fmla="*/ 348014 h 480750"/>
              <a:gd name="connsiteX250" fmla="*/ 148178 w 813060"/>
              <a:gd name="connsiteY250" fmla="*/ 333266 h 480750"/>
              <a:gd name="connsiteX251" fmla="*/ 133430 w 813060"/>
              <a:gd name="connsiteY251" fmla="*/ 311143 h 480750"/>
              <a:gd name="connsiteX252" fmla="*/ 140804 w 813060"/>
              <a:gd name="connsiteY252" fmla="*/ 333266 h 480750"/>
              <a:gd name="connsiteX253" fmla="*/ 155552 w 813060"/>
              <a:gd name="connsiteY253" fmla="*/ 362763 h 480750"/>
              <a:gd name="connsiteX254" fmla="*/ 185049 w 813060"/>
              <a:gd name="connsiteY254" fmla="*/ 414382 h 480750"/>
              <a:gd name="connsiteX255" fmla="*/ 199798 w 813060"/>
              <a:gd name="connsiteY255" fmla="*/ 325892 h 480750"/>
              <a:gd name="connsiteX256" fmla="*/ 207172 w 813060"/>
              <a:gd name="connsiteY256" fmla="*/ 259524 h 480750"/>
              <a:gd name="connsiteX257" fmla="*/ 214546 w 813060"/>
              <a:gd name="connsiteY257" fmla="*/ 237401 h 480750"/>
              <a:gd name="connsiteX258" fmla="*/ 236669 w 813060"/>
              <a:gd name="connsiteY258" fmla="*/ 222653 h 480750"/>
              <a:gd name="connsiteX259" fmla="*/ 288288 w 813060"/>
              <a:gd name="connsiteY259" fmla="*/ 252150 h 480750"/>
              <a:gd name="connsiteX260" fmla="*/ 317785 w 813060"/>
              <a:gd name="connsiteY260" fmla="*/ 296395 h 480750"/>
              <a:gd name="connsiteX261" fmla="*/ 332533 w 813060"/>
              <a:gd name="connsiteY261" fmla="*/ 318517 h 480750"/>
              <a:gd name="connsiteX262" fmla="*/ 347281 w 813060"/>
              <a:gd name="connsiteY262" fmla="*/ 348014 h 480750"/>
              <a:gd name="connsiteX263" fmla="*/ 369404 w 813060"/>
              <a:gd name="connsiteY263" fmla="*/ 377511 h 480750"/>
              <a:gd name="connsiteX264" fmla="*/ 376778 w 813060"/>
              <a:gd name="connsiteY264" fmla="*/ 399633 h 480750"/>
              <a:gd name="connsiteX265" fmla="*/ 406275 w 813060"/>
              <a:gd name="connsiteY265" fmla="*/ 377511 h 480750"/>
              <a:gd name="connsiteX266" fmla="*/ 428398 w 813060"/>
              <a:gd name="connsiteY266" fmla="*/ 362763 h 480750"/>
              <a:gd name="connsiteX267" fmla="*/ 443146 w 813060"/>
              <a:gd name="connsiteY267" fmla="*/ 399633 h 480750"/>
              <a:gd name="connsiteX268" fmla="*/ 457894 w 813060"/>
              <a:gd name="connsiteY268" fmla="*/ 377511 h 480750"/>
              <a:gd name="connsiteX269" fmla="*/ 465269 w 813060"/>
              <a:gd name="connsiteY269" fmla="*/ 421756 h 480750"/>
              <a:gd name="connsiteX270" fmla="*/ 480017 w 813060"/>
              <a:gd name="connsiteY270" fmla="*/ 399633 h 480750"/>
              <a:gd name="connsiteX271" fmla="*/ 487391 w 813060"/>
              <a:gd name="connsiteY271" fmla="*/ 421756 h 480750"/>
              <a:gd name="connsiteX272" fmla="*/ 509514 w 813060"/>
              <a:gd name="connsiteY272" fmla="*/ 407008 h 480750"/>
              <a:gd name="connsiteX273" fmla="*/ 524262 w 813060"/>
              <a:gd name="connsiteY273" fmla="*/ 392259 h 480750"/>
              <a:gd name="connsiteX274" fmla="*/ 546385 w 813060"/>
              <a:gd name="connsiteY274" fmla="*/ 399633 h 480750"/>
              <a:gd name="connsiteX275" fmla="*/ 553759 w 813060"/>
              <a:gd name="connsiteY275" fmla="*/ 429130 h 480750"/>
              <a:gd name="connsiteX276" fmla="*/ 590630 w 813060"/>
              <a:gd name="connsiteY276" fmla="*/ 392259 h 480750"/>
              <a:gd name="connsiteX277" fmla="*/ 612752 w 813060"/>
              <a:gd name="connsiteY277" fmla="*/ 399633 h 480750"/>
              <a:gd name="connsiteX278" fmla="*/ 642249 w 813060"/>
              <a:gd name="connsiteY278" fmla="*/ 429130 h 480750"/>
              <a:gd name="connsiteX279" fmla="*/ 656998 w 813060"/>
              <a:gd name="connsiteY279" fmla="*/ 443879 h 480750"/>
              <a:gd name="connsiteX280" fmla="*/ 679120 w 813060"/>
              <a:gd name="connsiteY280" fmla="*/ 436504 h 480750"/>
              <a:gd name="connsiteX281" fmla="*/ 620127 w 813060"/>
              <a:gd name="connsiteY281" fmla="*/ 421756 h 480750"/>
              <a:gd name="connsiteX282" fmla="*/ 539011 w 813060"/>
              <a:gd name="connsiteY282" fmla="*/ 407008 h 480750"/>
              <a:gd name="connsiteX283" fmla="*/ 391527 w 813060"/>
              <a:gd name="connsiteY283" fmla="*/ 362763 h 480750"/>
              <a:gd name="connsiteX284" fmla="*/ 339907 w 813060"/>
              <a:gd name="connsiteY284" fmla="*/ 340640 h 480750"/>
              <a:gd name="connsiteX285" fmla="*/ 280914 w 813060"/>
              <a:gd name="connsiteY285" fmla="*/ 318517 h 480750"/>
              <a:gd name="connsiteX286" fmla="*/ 236669 w 813060"/>
              <a:gd name="connsiteY286" fmla="*/ 311143 h 480750"/>
              <a:gd name="connsiteX287" fmla="*/ 192423 w 813060"/>
              <a:gd name="connsiteY287" fmla="*/ 289021 h 480750"/>
              <a:gd name="connsiteX288" fmla="*/ 170301 w 813060"/>
              <a:gd name="connsiteY288" fmla="*/ 281646 h 480750"/>
              <a:gd name="connsiteX289" fmla="*/ 155552 w 813060"/>
              <a:gd name="connsiteY289" fmla="*/ 266898 h 480750"/>
              <a:gd name="connsiteX290" fmla="*/ 133430 w 813060"/>
              <a:gd name="connsiteY290" fmla="*/ 252150 h 480750"/>
              <a:gd name="connsiteX291" fmla="*/ 89185 w 813060"/>
              <a:gd name="connsiteY291" fmla="*/ 171033 h 480750"/>
              <a:gd name="connsiteX292" fmla="*/ 74436 w 813060"/>
              <a:gd name="connsiteY292" fmla="*/ 126788 h 480750"/>
              <a:gd name="connsiteX293" fmla="*/ 89185 w 813060"/>
              <a:gd name="connsiteY293" fmla="*/ 148911 h 480750"/>
              <a:gd name="connsiteX294" fmla="*/ 133430 w 813060"/>
              <a:gd name="connsiteY294" fmla="*/ 163659 h 480750"/>
              <a:gd name="connsiteX295" fmla="*/ 162927 w 813060"/>
              <a:gd name="connsiteY295" fmla="*/ 156285 h 480750"/>
              <a:gd name="connsiteX296" fmla="*/ 133430 w 813060"/>
              <a:gd name="connsiteY296" fmla="*/ 104666 h 480750"/>
              <a:gd name="connsiteX297" fmla="*/ 118681 w 813060"/>
              <a:gd name="connsiteY297" fmla="*/ 89917 h 480750"/>
              <a:gd name="connsiteX298" fmla="*/ 74436 w 813060"/>
              <a:gd name="connsiteY298" fmla="*/ 75169 h 480750"/>
              <a:gd name="connsiteX299" fmla="*/ 52314 w 813060"/>
              <a:gd name="connsiteY299" fmla="*/ 53046 h 480750"/>
              <a:gd name="connsiteX300" fmla="*/ 59688 w 813060"/>
              <a:gd name="connsiteY300" fmla="*/ 75169 h 4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813060" h="480750">
                <a:moveTo>
                  <a:pt x="37565" y="458627"/>
                </a:moveTo>
                <a:cubicBezTo>
                  <a:pt x="35496" y="446212"/>
                  <a:pt x="22817" y="372251"/>
                  <a:pt x="22817" y="362763"/>
                </a:cubicBezTo>
                <a:cubicBezTo>
                  <a:pt x="22817" y="313540"/>
                  <a:pt x="28098" y="264457"/>
                  <a:pt x="30191" y="215279"/>
                </a:cubicBezTo>
                <a:cubicBezTo>
                  <a:pt x="33014" y="148926"/>
                  <a:pt x="35107" y="82543"/>
                  <a:pt x="37565" y="16175"/>
                </a:cubicBezTo>
                <a:cubicBezTo>
                  <a:pt x="59333" y="190315"/>
                  <a:pt x="54036" y="94565"/>
                  <a:pt x="44940" y="303769"/>
                </a:cubicBezTo>
                <a:cubicBezTo>
                  <a:pt x="20624" y="206514"/>
                  <a:pt x="43393" y="306209"/>
                  <a:pt x="30191" y="75169"/>
                </a:cubicBezTo>
                <a:cubicBezTo>
                  <a:pt x="29060" y="55384"/>
                  <a:pt x="25275" y="35840"/>
                  <a:pt x="22817" y="16175"/>
                </a:cubicBezTo>
                <a:cubicBezTo>
                  <a:pt x="30191" y="11259"/>
                  <a:pt x="38673" y="-4840"/>
                  <a:pt x="44940" y="1427"/>
                </a:cubicBezTo>
                <a:cubicBezTo>
                  <a:pt x="51111" y="7599"/>
                  <a:pt x="24512" y="58726"/>
                  <a:pt x="22817" y="60421"/>
                </a:cubicBezTo>
                <a:cubicBezTo>
                  <a:pt x="17321" y="65917"/>
                  <a:pt x="25335" y="44368"/>
                  <a:pt x="30191" y="38298"/>
                </a:cubicBezTo>
                <a:cubicBezTo>
                  <a:pt x="35728" y="31377"/>
                  <a:pt x="44940" y="28466"/>
                  <a:pt x="52314" y="23550"/>
                </a:cubicBezTo>
                <a:cubicBezTo>
                  <a:pt x="49856" y="35840"/>
                  <a:pt x="49341" y="48685"/>
                  <a:pt x="44940" y="60421"/>
                </a:cubicBezTo>
                <a:cubicBezTo>
                  <a:pt x="36747" y="82269"/>
                  <a:pt x="11345" y="95107"/>
                  <a:pt x="52314" y="67795"/>
                </a:cubicBezTo>
                <a:cubicBezTo>
                  <a:pt x="49856" y="80085"/>
                  <a:pt x="50545" y="93456"/>
                  <a:pt x="44940" y="104666"/>
                </a:cubicBezTo>
                <a:cubicBezTo>
                  <a:pt x="37901" y="118744"/>
                  <a:pt x="25686" y="129587"/>
                  <a:pt x="15443" y="141537"/>
                </a:cubicBezTo>
                <a:cubicBezTo>
                  <a:pt x="-13726" y="175566"/>
                  <a:pt x="1100" y="143723"/>
                  <a:pt x="37565" y="119414"/>
                </a:cubicBezTo>
                <a:lnTo>
                  <a:pt x="59688" y="104666"/>
                </a:lnTo>
                <a:cubicBezTo>
                  <a:pt x="59193" y="105409"/>
                  <a:pt x="31460" y="142805"/>
                  <a:pt x="37565" y="148911"/>
                </a:cubicBezTo>
                <a:cubicBezTo>
                  <a:pt x="42481" y="153827"/>
                  <a:pt x="46529" y="138020"/>
                  <a:pt x="52314" y="134163"/>
                </a:cubicBezTo>
                <a:cubicBezTo>
                  <a:pt x="61461" y="128065"/>
                  <a:pt x="71979" y="124330"/>
                  <a:pt x="81811" y="119414"/>
                </a:cubicBezTo>
                <a:cubicBezTo>
                  <a:pt x="94101" y="104666"/>
                  <a:pt x="103323" y="86688"/>
                  <a:pt x="118681" y="75169"/>
                </a:cubicBezTo>
                <a:cubicBezTo>
                  <a:pt x="124900" y="70505"/>
                  <a:pt x="115164" y="90543"/>
                  <a:pt x="111307" y="97292"/>
                </a:cubicBezTo>
                <a:cubicBezTo>
                  <a:pt x="105210" y="107963"/>
                  <a:pt x="95699" y="116366"/>
                  <a:pt x="89185" y="126788"/>
                </a:cubicBezTo>
                <a:cubicBezTo>
                  <a:pt x="83359" y="136110"/>
                  <a:pt x="74436" y="145292"/>
                  <a:pt x="74436" y="156285"/>
                </a:cubicBezTo>
                <a:cubicBezTo>
                  <a:pt x="74436" y="165148"/>
                  <a:pt x="84269" y="141537"/>
                  <a:pt x="89185" y="134163"/>
                </a:cubicBezTo>
                <a:cubicBezTo>
                  <a:pt x="76378" y="172583"/>
                  <a:pt x="90200" y="142110"/>
                  <a:pt x="67062" y="171033"/>
                </a:cubicBezTo>
                <a:cubicBezTo>
                  <a:pt x="61525" y="177954"/>
                  <a:pt x="58581" y="186889"/>
                  <a:pt x="52314" y="193156"/>
                </a:cubicBezTo>
                <a:cubicBezTo>
                  <a:pt x="46047" y="199423"/>
                  <a:pt x="37112" y="202367"/>
                  <a:pt x="30191" y="207904"/>
                </a:cubicBezTo>
                <a:cubicBezTo>
                  <a:pt x="27112" y="210367"/>
                  <a:pt x="-3563" y="240518"/>
                  <a:pt x="694" y="244775"/>
                </a:cubicBezTo>
                <a:cubicBezTo>
                  <a:pt x="6961" y="251042"/>
                  <a:pt x="16008" y="235701"/>
                  <a:pt x="22817" y="230027"/>
                </a:cubicBezTo>
                <a:cubicBezTo>
                  <a:pt x="30829" y="223351"/>
                  <a:pt x="36454" y="213966"/>
                  <a:pt x="44940" y="207904"/>
                </a:cubicBezTo>
                <a:cubicBezTo>
                  <a:pt x="53885" y="201515"/>
                  <a:pt x="65114" y="198982"/>
                  <a:pt x="74436" y="193156"/>
                </a:cubicBezTo>
                <a:cubicBezTo>
                  <a:pt x="84858" y="186642"/>
                  <a:pt x="93707" y="177850"/>
                  <a:pt x="103933" y="171033"/>
                </a:cubicBezTo>
                <a:cubicBezTo>
                  <a:pt x="115859" y="163083"/>
                  <a:pt x="128650" y="156507"/>
                  <a:pt x="140804" y="148911"/>
                </a:cubicBezTo>
                <a:cubicBezTo>
                  <a:pt x="148320" y="144214"/>
                  <a:pt x="156118" y="139837"/>
                  <a:pt x="162927" y="134163"/>
                </a:cubicBezTo>
                <a:cubicBezTo>
                  <a:pt x="170938" y="127487"/>
                  <a:pt x="176372" y="117825"/>
                  <a:pt x="185049" y="112040"/>
                </a:cubicBezTo>
                <a:cubicBezTo>
                  <a:pt x="191517" y="107728"/>
                  <a:pt x="199798" y="107124"/>
                  <a:pt x="207172" y="104666"/>
                </a:cubicBezTo>
                <a:cubicBezTo>
                  <a:pt x="187463" y="183505"/>
                  <a:pt x="214270" y="97775"/>
                  <a:pt x="185049" y="148911"/>
                </a:cubicBezTo>
                <a:cubicBezTo>
                  <a:pt x="178482" y="160404"/>
                  <a:pt x="177644" y="174768"/>
                  <a:pt x="170301" y="185782"/>
                </a:cubicBezTo>
                <a:cubicBezTo>
                  <a:pt x="162588" y="197352"/>
                  <a:pt x="140804" y="215279"/>
                  <a:pt x="140804" y="215279"/>
                </a:cubicBezTo>
                <a:cubicBezTo>
                  <a:pt x="138346" y="222653"/>
                  <a:pt x="126478" y="240878"/>
                  <a:pt x="133430" y="237401"/>
                </a:cubicBezTo>
                <a:cubicBezTo>
                  <a:pt x="144422" y="231904"/>
                  <a:pt x="146221" y="215902"/>
                  <a:pt x="155552" y="207904"/>
                </a:cubicBezTo>
                <a:cubicBezTo>
                  <a:pt x="163898" y="200750"/>
                  <a:pt x="175902" y="199254"/>
                  <a:pt x="185049" y="193156"/>
                </a:cubicBezTo>
                <a:cubicBezTo>
                  <a:pt x="190834" y="189300"/>
                  <a:pt x="194369" y="182751"/>
                  <a:pt x="199798" y="178408"/>
                </a:cubicBezTo>
                <a:cubicBezTo>
                  <a:pt x="246310" y="141198"/>
                  <a:pt x="201057" y="184520"/>
                  <a:pt x="236669" y="148911"/>
                </a:cubicBezTo>
                <a:cubicBezTo>
                  <a:pt x="221436" y="194604"/>
                  <a:pt x="239852" y="150353"/>
                  <a:pt x="214546" y="185782"/>
                </a:cubicBezTo>
                <a:cubicBezTo>
                  <a:pt x="206215" y="197445"/>
                  <a:pt x="201861" y="211866"/>
                  <a:pt x="192423" y="222653"/>
                </a:cubicBezTo>
                <a:cubicBezTo>
                  <a:pt x="184330" y="231902"/>
                  <a:pt x="172021" y="236508"/>
                  <a:pt x="162927" y="244775"/>
                </a:cubicBezTo>
                <a:cubicBezTo>
                  <a:pt x="144921" y="261144"/>
                  <a:pt x="131554" y="282897"/>
                  <a:pt x="111307" y="296395"/>
                </a:cubicBezTo>
                <a:cubicBezTo>
                  <a:pt x="32261" y="349092"/>
                  <a:pt x="152226" y="267027"/>
                  <a:pt x="67062" y="333266"/>
                </a:cubicBezTo>
                <a:cubicBezTo>
                  <a:pt x="53070" y="344148"/>
                  <a:pt x="10283" y="375297"/>
                  <a:pt x="22817" y="362763"/>
                </a:cubicBezTo>
                <a:cubicBezTo>
                  <a:pt x="58581" y="326999"/>
                  <a:pt x="40745" y="340979"/>
                  <a:pt x="74436" y="318517"/>
                </a:cubicBezTo>
                <a:cubicBezTo>
                  <a:pt x="79352" y="311143"/>
                  <a:pt x="82326" y="302007"/>
                  <a:pt x="89185" y="296395"/>
                </a:cubicBezTo>
                <a:cubicBezTo>
                  <a:pt x="139259" y="255426"/>
                  <a:pt x="136983" y="258340"/>
                  <a:pt x="177675" y="244775"/>
                </a:cubicBezTo>
                <a:cubicBezTo>
                  <a:pt x="167444" y="306165"/>
                  <a:pt x="180874" y="278449"/>
                  <a:pt x="133430" y="325892"/>
                </a:cubicBezTo>
                <a:lnTo>
                  <a:pt x="118681" y="340640"/>
                </a:lnTo>
                <a:lnTo>
                  <a:pt x="96559" y="362763"/>
                </a:lnTo>
                <a:cubicBezTo>
                  <a:pt x="100875" y="306650"/>
                  <a:pt x="101782" y="267669"/>
                  <a:pt x="111307" y="215279"/>
                </a:cubicBezTo>
                <a:cubicBezTo>
                  <a:pt x="113120" y="205308"/>
                  <a:pt x="116482" y="195676"/>
                  <a:pt x="118681" y="185782"/>
                </a:cubicBezTo>
                <a:cubicBezTo>
                  <a:pt x="132579" y="123245"/>
                  <a:pt x="117784" y="173728"/>
                  <a:pt x="140804" y="104666"/>
                </a:cubicBezTo>
                <a:cubicBezTo>
                  <a:pt x="143262" y="97292"/>
                  <a:pt x="136317" y="119571"/>
                  <a:pt x="133430" y="126788"/>
                </a:cubicBezTo>
                <a:cubicBezTo>
                  <a:pt x="128514" y="139078"/>
                  <a:pt x="124057" y="151563"/>
                  <a:pt x="118681" y="163659"/>
                </a:cubicBezTo>
                <a:cubicBezTo>
                  <a:pt x="103151" y="198602"/>
                  <a:pt x="108024" y="189065"/>
                  <a:pt x="81811" y="215279"/>
                </a:cubicBezTo>
                <a:cubicBezTo>
                  <a:pt x="86727" y="200530"/>
                  <a:pt x="89606" y="184938"/>
                  <a:pt x="96559" y="171033"/>
                </a:cubicBezTo>
                <a:cubicBezTo>
                  <a:pt x="106391" y="151369"/>
                  <a:pt x="141602" y="96494"/>
                  <a:pt x="126056" y="112040"/>
                </a:cubicBezTo>
                <a:cubicBezTo>
                  <a:pt x="116224" y="121872"/>
                  <a:pt x="104272" y="129967"/>
                  <a:pt x="96559" y="141537"/>
                </a:cubicBezTo>
                <a:cubicBezTo>
                  <a:pt x="85608" y="157964"/>
                  <a:pt x="82073" y="166399"/>
                  <a:pt x="67062" y="178408"/>
                </a:cubicBezTo>
                <a:cubicBezTo>
                  <a:pt x="60142" y="183944"/>
                  <a:pt x="52314" y="188240"/>
                  <a:pt x="44940" y="193156"/>
                </a:cubicBezTo>
                <a:cubicBezTo>
                  <a:pt x="51381" y="135181"/>
                  <a:pt x="49253" y="136874"/>
                  <a:pt x="59688" y="89917"/>
                </a:cubicBezTo>
                <a:cubicBezTo>
                  <a:pt x="61886" y="80024"/>
                  <a:pt x="67062" y="50286"/>
                  <a:pt x="67062" y="60421"/>
                </a:cubicBezTo>
                <a:cubicBezTo>
                  <a:pt x="67062" y="75373"/>
                  <a:pt x="61339" y="89806"/>
                  <a:pt x="59688" y="104666"/>
                </a:cubicBezTo>
                <a:cubicBezTo>
                  <a:pt x="53962" y="156202"/>
                  <a:pt x="57517" y="209219"/>
                  <a:pt x="44940" y="259524"/>
                </a:cubicBezTo>
                <a:lnTo>
                  <a:pt x="30191" y="318517"/>
                </a:lnTo>
                <a:cubicBezTo>
                  <a:pt x="35107" y="323433"/>
                  <a:pt x="39155" y="337123"/>
                  <a:pt x="44940" y="333266"/>
                </a:cubicBezTo>
                <a:cubicBezTo>
                  <a:pt x="59688" y="323434"/>
                  <a:pt x="63363" y="302862"/>
                  <a:pt x="74436" y="289021"/>
                </a:cubicBezTo>
                <a:cubicBezTo>
                  <a:pt x="94101" y="264440"/>
                  <a:pt x="111171" y="237538"/>
                  <a:pt x="133430" y="215279"/>
                </a:cubicBezTo>
                <a:lnTo>
                  <a:pt x="162927" y="185782"/>
                </a:lnTo>
                <a:cubicBezTo>
                  <a:pt x="157592" y="217790"/>
                  <a:pt x="155047" y="235987"/>
                  <a:pt x="148178" y="266898"/>
                </a:cubicBezTo>
                <a:cubicBezTo>
                  <a:pt x="145979" y="276792"/>
                  <a:pt x="143588" y="286650"/>
                  <a:pt x="140804" y="296395"/>
                </a:cubicBezTo>
                <a:cubicBezTo>
                  <a:pt x="138669" y="303869"/>
                  <a:pt x="127934" y="324013"/>
                  <a:pt x="133430" y="318517"/>
                </a:cubicBezTo>
                <a:cubicBezTo>
                  <a:pt x="143564" y="308382"/>
                  <a:pt x="147076" y="293204"/>
                  <a:pt x="155552" y="281646"/>
                </a:cubicBezTo>
                <a:cubicBezTo>
                  <a:pt x="174167" y="256261"/>
                  <a:pt x="197085" y="234096"/>
                  <a:pt x="214546" y="207904"/>
                </a:cubicBezTo>
                <a:cubicBezTo>
                  <a:pt x="233151" y="179997"/>
                  <a:pt x="223027" y="192049"/>
                  <a:pt x="244043" y="171033"/>
                </a:cubicBezTo>
                <a:cubicBezTo>
                  <a:pt x="239127" y="183323"/>
                  <a:pt x="233480" y="195346"/>
                  <a:pt x="229294" y="207904"/>
                </a:cubicBezTo>
                <a:cubicBezTo>
                  <a:pt x="226089" y="217519"/>
                  <a:pt x="225818" y="228046"/>
                  <a:pt x="221920" y="237401"/>
                </a:cubicBezTo>
                <a:cubicBezTo>
                  <a:pt x="200050" y="289889"/>
                  <a:pt x="198278" y="288588"/>
                  <a:pt x="170301" y="325892"/>
                </a:cubicBezTo>
                <a:cubicBezTo>
                  <a:pt x="167843" y="335724"/>
                  <a:pt x="166919" y="346073"/>
                  <a:pt x="162927" y="355388"/>
                </a:cubicBezTo>
                <a:cubicBezTo>
                  <a:pt x="159436" y="363534"/>
                  <a:pt x="144886" y="385740"/>
                  <a:pt x="148178" y="377511"/>
                </a:cubicBezTo>
                <a:cubicBezTo>
                  <a:pt x="156343" y="357098"/>
                  <a:pt x="167843" y="338182"/>
                  <a:pt x="177675" y="318517"/>
                </a:cubicBezTo>
                <a:cubicBezTo>
                  <a:pt x="182591" y="308685"/>
                  <a:pt x="185556" y="297605"/>
                  <a:pt x="192423" y="289021"/>
                </a:cubicBezTo>
                <a:lnTo>
                  <a:pt x="221920" y="252150"/>
                </a:lnTo>
                <a:cubicBezTo>
                  <a:pt x="224378" y="244776"/>
                  <a:pt x="225295" y="236692"/>
                  <a:pt x="229294" y="230027"/>
                </a:cubicBezTo>
                <a:cubicBezTo>
                  <a:pt x="232871" y="224065"/>
                  <a:pt x="241844" y="208683"/>
                  <a:pt x="244043" y="215279"/>
                </a:cubicBezTo>
                <a:cubicBezTo>
                  <a:pt x="247789" y="226517"/>
                  <a:pt x="226838" y="281293"/>
                  <a:pt x="221920" y="289021"/>
                </a:cubicBezTo>
                <a:cubicBezTo>
                  <a:pt x="211613" y="305218"/>
                  <a:pt x="197042" y="318275"/>
                  <a:pt x="185049" y="333266"/>
                </a:cubicBezTo>
                <a:cubicBezTo>
                  <a:pt x="177371" y="342863"/>
                  <a:pt x="172258" y="354765"/>
                  <a:pt x="162927" y="362763"/>
                </a:cubicBezTo>
                <a:cubicBezTo>
                  <a:pt x="154581" y="369917"/>
                  <a:pt x="142375" y="371122"/>
                  <a:pt x="133430" y="377511"/>
                </a:cubicBezTo>
                <a:cubicBezTo>
                  <a:pt x="124944" y="383572"/>
                  <a:pt x="119318" y="392957"/>
                  <a:pt x="111307" y="399633"/>
                </a:cubicBezTo>
                <a:cubicBezTo>
                  <a:pt x="104499" y="405307"/>
                  <a:pt x="96106" y="408846"/>
                  <a:pt x="89185" y="414382"/>
                </a:cubicBezTo>
                <a:cubicBezTo>
                  <a:pt x="83756" y="418725"/>
                  <a:pt x="80398" y="425553"/>
                  <a:pt x="74436" y="429130"/>
                </a:cubicBezTo>
                <a:cubicBezTo>
                  <a:pt x="67771" y="433129"/>
                  <a:pt x="59688" y="434046"/>
                  <a:pt x="52314" y="436504"/>
                </a:cubicBezTo>
                <a:cubicBezTo>
                  <a:pt x="54772" y="429130"/>
                  <a:pt x="56626" y="421526"/>
                  <a:pt x="59688" y="414382"/>
                </a:cubicBezTo>
                <a:cubicBezTo>
                  <a:pt x="64018" y="404278"/>
                  <a:pt x="69097" y="394494"/>
                  <a:pt x="74436" y="384885"/>
                </a:cubicBezTo>
                <a:cubicBezTo>
                  <a:pt x="88595" y="359399"/>
                  <a:pt x="100211" y="340681"/>
                  <a:pt x="118681" y="318517"/>
                </a:cubicBezTo>
                <a:cubicBezTo>
                  <a:pt x="123132" y="313176"/>
                  <a:pt x="128514" y="308685"/>
                  <a:pt x="133430" y="303769"/>
                </a:cubicBezTo>
                <a:cubicBezTo>
                  <a:pt x="128514" y="313601"/>
                  <a:pt x="124020" y="323656"/>
                  <a:pt x="118681" y="333266"/>
                </a:cubicBezTo>
                <a:cubicBezTo>
                  <a:pt x="96970" y="372346"/>
                  <a:pt x="98700" y="358956"/>
                  <a:pt x="89185" y="392259"/>
                </a:cubicBezTo>
                <a:cubicBezTo>
                  <a:pt x="86401" y="402004"/>
                  <a:pt x="72196" y="418551"/>
                  <a:pt x="81811" y="421756"/>
                </a:cubicBezTo>
                <a:cubicBezTo>
                  <a:pt x="93471" y="425643"/>
                  <a:pt x="102617" y="408324"/>
                  <a:pt x="111307" y="399633"/>
                </a:cubicBezTo>
                <a:cubicBezTo>
                  <a:pt x="124882" y="386058"/>
                  <a:pt x="134603" y="368963"/>
                  <a:pt x="148178" y="355388"/>
                </a:cubicBezTo>
                <a:cubicBezTo>
                  <a:pt x="156869" y="346698"/>
                  <a:pt x="168426" y="341359"/>
                  <a:pt x="177675" y="333266"/>
                </a:cubicBezTo>
                <a:cubicBezTo>
                  <a:pt x="202197" y="311810"/>
                  <a:pt x="235568" y="267173"/>
                  <a:pt x="266165" y="259524"/>
                </a:cubicBezTo>
                <a:lnTo>
                  <a:pt x="295662" y="252150"/>
                </a:lnTo>
                <a:cubicBezTo>
                  <a:pt x="322033" y="225779"/>
                  <a:pt x="313065" y="228847"/>
                  <a:pt x="303036" y="289021"/>
                </a:cubicBezTo>
                <a:cubicBezTo>
                  <a:pt x="300975" y="301384"/>
                  <a:pt x="298702" y="313732"/>
                  <a:pt x="295662" y="325892"/>
                </a:cubicBezTo>
                <a:cubicBezTo>
                  <a:pt x="292184" y="339803"/>
                  <a:pt x="280914" y="363716"/>
                  <a:pt x="280914" y="377511"/>
                </a:cubicBezTo>
                <a:cubicBezTo>
                  <a:pt x="280914" y="385284"/>
                  <a:pt x="286153" y="362862"/>
                  <a:pt x="288288" y="355388"/>
                </a:cubicBezTo>
                <a:cubicBezTo>
                  <a:pt x="289517" y="351087"/>
                  <a:pt x="298617" y="310398"/>
                  <a:pt x="303036" y="303769"/>
                </a:cubicBezTo>
                <a:cubicBezTo>
                  <a:pt x="308821" y="295092"/>
                  <a:pt x="318756" y="289878"/>
                  <a:pt x="325159" y="281646"/>
                </a:cubicBezTo>
                <a:cubicBezTo>
                  <a:pt x="336041" y="267654"/>
                  <a:pt x="344824" y="252149"/>
                  <a:pt x="354656" y="237401"/>
                </a:cubicBezTo>
                <a:lnTo>
                  <a:pt x="369404" y="215279"/>
                </a:lnTo>
                <a:lnTo>
                  <a:pt x="354656" y="237401"/>
                </a:lnTo>
                <a:cubicBezTo>
                  <a:pt x="333481" y="322090"/>
                  <a:pt x="363090" y="217720"/>
                  <a:pt x="332533" y="289021"/>
                </a:cubicBezTo>
                <a:cubicBezTo>
                  <a:pt x="328541" y="298336"/>
                  <a:pt x="330266" y="309763"/>
                  <a:pt x="325159" y="318517"/>
                </a:cubicBezTo>
                <a:cubicBezTo>
                  <a:pt x="312774" y="339749"/>
                  <a:pt x="295662" y="357846"/>
                  <a:pt x="280914" y="377511"/>
                </a:cubicBezTo>
                <a:cubicBezTo>
                  <a:pt x="273540" y="387343"/>
                  <a:pt x="265609" y="396782"/>
                  <a:pt x="258791" y="407008"/>
                </a:cubicBezTo>
                <a:cubicBezTo>
                  <a:pt x="237225" y="439356"/>
                  <a:pt x="249361" y="422040"/>
                  <a:pt x="221920" y="458627"/>
                </a:cubicBezTo>
                <a:cubicBezTo>
                  <a:pt x="219462" y="451253"/>
                  <a:pt x="212088" y="443878"/>
                  <a:pt x="214546" y="436504"/>
                </a:cubicBezTo>
                <a:cubicBezTo>
                  <a:pt x="220151" y="419688"/>
                  <a:pt x="233408" y="406439"/>
                  <a:pt x="244043" y="392259"/>
                </a:cubicBezTo>
                <a:cubicBezTo>
                  <a:pt x="300233" y="317340"/>
                  <a:pt x="259923" y="377271"/>
                  <a:pt x="317785" y="311143"/>
                </a:cubicBezTo>
                <a:cubicBezTo>
                  <a:pt x="323621" y="304473"/>
                  <a:pt x="323671" y="289021"/>
                  <a:pt x="332533" y="289021"/>
                </a:cubicBezTo>
                <a:cubicBezTo>
                  <a:pt x="340306" y="289021"/>
                  <a:pt x="329158" y="304478"/>
                  <a:pt x="325159" y="311143"/>
                </a:cubicBezTo>
                <a:cubicBezTo>
                  <a:pt x="321582" y="317105"/>
                  <a:pt x="315327" y="320976"/>
                  <a:pt x="310411" y="325892"/>
                </a:cubicBezTo>
                <a:cubicBezTo>
                  <a:pt x="307953" y="333266"/>
                  <a:pt x="307808" y="341878"/>
                  <a:pt x="303036" y="348014"/>
                </a:cubicBezTo>
                <a:cubicBezTo>
                  <a:pt x="290231" y="364478"/>
                  <a:pt x="273539" y="377511"/>
                  <a:pt x="258791" y="392259"/>
                </a:cubicBezTo>
                <a:cubicBezTo>
                  <a:pt x="251417" y="399633"/>
                  <a:pt x="242454" y="405705"/>
                  <a:pt x="236669" y="414382"/>
                </a:cubicBezTo>
                <a:lnTo>
                  <a:pt x="221920" y="436504"/>
                </a:lnTo>
                <a:cubicBezTo>
                  <a:pt x="219462" y="416840"/>
                  <a:pt x="225539" y="394000"/>
                  <a:pt x="214546" y="377511"/>
                </a:cubicBezTo>
                <a:cubicBezTo>
                  <a:pt x="210824" y="371928"/>
                  <a:pt x="179717" y="404966"/>
                  <a:pt x="177675" y="407008"/>
                </a:cubicBezTo>
                <a:cubicBezTo>
                  <a:pt x="175217" y="399634"/>
                  <a:pt x="167843" y="392259"/>
                  <a:pt x="170301" y="384885"/>
                </a:cubicBezTo>
                <a:cubicBezTo>
                  <a:pt x="175906" y="368069"/>
                  <a:pt x="199798" y="340640"/>
                  <a:pt x="199798" y="340640"/>
                </a:cubicBezTo>
                <a:cubicBezTo>
                  <a:pt x="197340" y="350472"/>
                  <a:pt x="196415" y="360822"/>
                  <a:pt x="192423" y="370137"/>
                </a:cubicBezTo>
                <a:cubicBezTo>
                  <a:pt x="188168" y="380066"/>
                  <a:pt x="158987" y="416261"/>
                  <a:pt x="155552" y="421756"/>
                </a:cubicBezTo>
                <a:cubicBezTo>
                  <a:pt x="149726" y="431078"/>
                  <a:pt x="145720" y="441421"/>
                  <a:pt x="140804" y="451253"/>
                </a:cubicBezTo>
                <a:cubicBezTo>
                  <a:pt x="140923" y="450542"/>
                  <a:pt x="145049" y="388461"/>
                  <a:pt x="162927" y="384885"/>
                </a:cubicBezTo>
                <a:cubicBezTo>
                  <a:pt x="171617" y="383147"/>
                  <a:pt x="177675" y="394717"/>
                  <a:pt x="185049" y="399633"/>
                </a:cubicBezTo>
                <a:cubicBezTo>
                  <a:pt x="212088" y="397175"/>
                  <a:pt x="239480" y="397262"/>
                  <a:pt x="266165" y="392259"/>
                </a:cubicBezTo>
                <a:cubicBezTo>
                  <a:pt x="286336" y="388477"/>
                  <a:pt x="331070" y="362142"/>
                  <a:pt x="347281" y="355388"/>
                </a:cubicBezTo>
                <a:cubicBezTo>
                  <a:pt x="361632" y="349409"/>
                  <a:pt x="377176" y="346619"/>
                  <a:pt x="391527" y="340640"/>
                </a:cubicBezTo>
                <a:cubicBezTo>
                  <a:pt x="406748" y="334298"/>
                  <a:pt x="420761" y="325340"/>
                  <a:pt x="435772" y="318517"/>
                </a:cubicBezTo>
                <a:cubicBezTo>
                  <a:pt x="460016" y="307497"/>
                  <a:pt x="471738" y="304071"/>
                  <a:pt x="494765" y="296395"/>
                </a:cubicBezTo>
                <a:cubicBezTo>
                  <a:pt x="503086" y="321355"/>
                  <a:pt x="506111" y="315680"/>
                  <a:pt x="494765" y="340640"/>
                </a:cubicBezTo>
                <a:cubicBezTo>
                  <a:pt x="485667" y="360655"/>
                  <a:pt x="465269" y="399633"/>
                  <a:pt x="465269" y="399633"/>
                </a:cubicBezTo>
                <a:cubicBezTo>
                  <a:pt x="462811" y="375053"/>
                  <a:pt x="467625" y="348598"/>
                  <a:pt x="457894" y="325892"/>
                </a:cubicBezTo>
                <a:cubicBezTo>
                  <a:pt x="454403" y="317746"/>
                  <a:pt x="449075" y="341427"/>
                  <a:pt x="443146" y="348014"/>
                </a:cubicBezTo>
                <a:cubicBezTo>
                  <a:pt x="426868" y="366101"/>
                  <a:pt x="408733" y="382427"/>
                  <a:pt x="391527" y="399633"/>
                </a:cubicBezTo>
                <a:cubicBezTo>
                  <a:pt x="290637" y="500523"/>
                  <a:pt x="439694" y="354359"/>
                  <a:pt x="347281" y="436504"/>
                </a:cubicBezTo>
                <a:cubicBezTo>
                  <a:pt x="331692" y="450361"/>
                  <a:pt x="303036" y="480750"/>
                  <a:pt x="303036" y="480750"/>
                </a:cubicBezTo>
                <a:cubicBezTo>
                  <a:pt x="320162" y="412252"/>
                  <a:pt x="299710" y="497387"/>
                  <a:pt x="317785" y="407008"/>
                </a:cubicBezTo>
                <a:cubicBezTo>
                  <a:pt x="319773" y="397070"/>
                  <a:pt x="332325" y="384677"/>
                  <a:pt x="325159" y="377511"/>
                </a:cubicBezTo>
                <a:cubicBezTo>
                  <a:pt x="320506" y="372858"/>
                  <a:pt x="291060" y="404236"/>
                  <a:pt x="288288" y="407008"/>
                </a:cubicBezTo>
                <a:cubicBezTo>
                  <a:pt x="290746" y="392260"/>
                  <a:pt x="292036" y="377268"/>
                  <a:pt x="295662" y="362763"/>
                </a:cubicBezTo>
                <a:cubicBezTo>
                  <a:pt x="305643" y="322839"/>
                  <a:pt x="314046" y="311247"/>
                  <a:pt x="332533" y="274272"/>
                </a:cubicBezTo>
                <a:cubicBezTo>
                  <a:pt x="334991" y="308685"/>
                  <a:pt x="335876" y="343247"/>
                  <a:pt x="339907" y="377511"/>
                </a:cubicBezTo>
                <a:cubicBezTo>
                  <a:pt x="340815" y="385231"/>
                  <a:pt x="339508" y="399633"/>
                  <a:pt x="347281" y="399633"/>
                </a:cubicBezTo>
                <a:cubicBezTo>
                  <a:pt x="355054" y="399633"/>
                  <a:pt x="352521" y="384985"/>
                  <a:pt x="354656" y="377511"/>
                </a:cubicBezTo>
                <a:cubicBezTo>
                  <a:pt x="357440" y="367766"/>
                  <a:pt x="359572" y="357846"/>
                  <a:pt x="362030" y="348014"/>
                </a:cubicBezTo>
                <a:cubicBezTo>
                  <a:pt x="364488" y="357846"/>
                  <a:pt x="366620" y="367766"/>
                  <a:pt x="369404" y="377511"/>
                </a:cubicBezTo>
                <a:cubicBezTo>
                  <a:pt x="371539" y="384985"/>
                  <a:pt x="369005" y="399633"/>
                  <a:pt x="376778" y="399633"/>
                </a:cubicBezTo>
                <a:cubicBezTo>
                  <a:pt x="384551" y="399633"/>
                  <a:pt x="381694" y="384885"/>
                  <a:pt x="384152" y="377511"/>
                </a:cubicBezTo>
                <a:cubicBezTo>
                  <a:pt x="391526" y="382427"/>
                  <a:pt x="399354" y="386722"/>
                  <a:pt x="406275" y="392259"/>
                </a:cubicBezTo>
                <a:cubicBezTo>
                  <a:pt x="411704" y="396602"/>
                  <a:pt x="416107" y="411924"/>
                  <a:pt x="421023" y="407008"/>
                </a:cubicBezTo>
                <a:cubicBezTo>
                  <a:pt x="437291" y="390740"/>
                  <a:pt x="353992" y="340418"/>
                  <a:pt x="376778" y="348014"/>
                </a:cubicBezTo>
                <a:lnTo>
                  <a:pt x="443146" y="370137"/>
                </a:lnTo>
                <a:lnTo>
                  <a:pt x="465269" y="377511"/>
                </a:lnTo>
                <a:cubicBezTo>
                  <a:pt x="475101" y="375053"/>
                  <a:pt x="489144" y="378570"/>
                  <a:pt x="494765" y="370137"/>
                </a:cubicBezTo>
                <a:cubicBezTo>
                  <a:pt x="498621" y="364352"/>
                  <a:pt x="485446" y="359731"/>
                  <a:pt x="480017" y="355388"/>
                </a:cubicBezTo>
                <a:cubicBezTo>
                  <a:pt x="454977" y="335356"/>
                  <a:pt x="448728" y="337585"/>
                  <a:pt x="413649" y="325892"/>
                </a:cubicBezTo>
                <a:lnTo>
                  <a:pt x="435772" y="333266"/>
                </a:lnTo>
                <a:cubicBezTo>
                  <a:pt x="430856" y="328350"/>
                  <a:pt x="427478" y="321099"/>
                  <a:pt x="421023" y="318517"/>
                </a:cubicBezTo>
                <a:cubicBezTo>
                  <a:pt x="402203" y="310989"/>
                  <a:pt x="381259" y="310179"/>
                  <a:pt x="362030" y="303769"/>
                </a:cubicBezTo>
                <a:lnTo>
                  <a:pt x="339907" y="296395"/>
                </a:lnTo>
                <a:cubicBezTo>
                  <a:pt x="343261" y="298911"/>
                  <a:pt x="383143" y="329673"/>
                  <a:pt x="391527" y="333266"/>
                </a:cubicBezTo>
                <a:cubicBezTo>
                  <a:pt x="400842" y="337258"/>
                  <a:pt x="411408" y="337435"/>
                  <a:pt x="421023" y="340640"/>
                </a:cubicBezTo>
                <a:cubicBezTo>
                  <a:pt x="433581" y="344826"/>
                  <a:pt x="445336" y="351202"/>
                  <a:pt x="457894" y="355388"/>
                </a:cubicBezTo>
                <a:cubicBezTo>
                  <a:pt x="483595" y="363955"/>
                  <a:pt x="504394" y="364689"/>
                  <a:pt x="531636" y="370137"/>
                </a:cubicBezTo>
                <a:cubicBezTo>
                  <a:pt x="554785" y="374767"/>
                  <a:pt x="562171" y="377857"/>
                  <a:pt x="583256" y="384885"/>
                </a:cubicBezTo>
                <a:cubicBezTo>
                  <a:pt x="539651" y="399419"/>
                  <a:pt x="582615" y="390015"/>
                  <a:pt x="539011" y="384885"/>
                </a:cubicBezTo>
                <a:cubicBezTo>
                  <a:pt x="504747" y="380854"/>
                  <a:pt x="470131" y="380634"/>
                  <a:pt x="435772" y="377511"/>
                </a:cubicBezTo>
                <a:cubicBezTo>
                  <a:pt x="416036" y="375717"/>
                  <a:pt x="396326" y="373395"/>
                  <a:pt x="376778" y="370137"/>
                </a:cubicBezTo>
                <a:cubicBezTo>
                  <a:pt x="366781" y="368471"/>
                  <a:pt x="338848" y="357141"/>
                  <a:pt x="347281" y="362763"/>
                </a:cubicBezTo>
                <a:cubicBezTo>
                  <a:pt x="362857" y="373147"/>
                  <a:pt x="380627" y="380824"/>
                  <a:pt x="398901" y="384885"/>
                </a:cubicBezTo>
                <a:cubicBezTo>
                  <a:pt x="425405" y="390775"/>
                  <a:pt x="452978" y="389801"/>
                  <a:pt x="480017" y="392259"/>
                </a:cubicBezTo>
                <a:cubicBezTo>
                  <a:pt x="524262" y="389801"/>
                  <a:pt x="568827" y="390741"/>
                  <a:pt x="612752" y="384885"/>
                </a:cubicBezTo>
                <a:cubicBezTo>
                  <a:pt x="620457" y="383858"/>
                  <a:pt x="590630" y="369738"/>
                  <a:pt x="590630" y="377511"/>
                </a:cubicBezTo>
                <a:cubicBezTo>
                  <a:pt x="590630" y="395923"/>
                  <a:pt x="623446" y="403198"/>
                  <a:pt x="634875" y="407008"/>
                </a:cubicBezTo>
                <a:cubicBezTo>
                  <a:pt x="627501" y="411924"/>
                  <a:pt x="620679" y="417793"/>
                  <a:pt x="612752" y="421756"/>
                </a:cubicBezTo>
                <a:cubicBezTo>
                  <a:pt x="605800" y="425232"/>
                  <a:pt x="583256" y="426672"/>
                  <a:pt x="590630" y="429130"/>
                </a:cubicBezTo>
                <a:cubicBezTo>
                  <a:pt x="611747" y="436169"/>
                  <a:pt x="634816" y="434655"/>
                  <a:pt x="656998" y="436504"/>
                </a:cubicBezTo>
                <a:cubicBezTo>
                  <a:pt x="693823" y="439573"/>
                  <a:pt x="730740" y="441421"/>
                  <a:pt x="767611" y="443879"/>
                </a:cubicBezTo>
                <a:cubicBezTo>
                  <a:pt x="782359" y="441421"/>
                  <a:pt x="801284" y="447077"/>
                  <a:pt x="811856" y="436504"/>
                </a:cubicBezTo>
                <a:cubicBezTo>
                  <a:pt x="819022" y="429337"/>
                  <a:pt x="792297" y="431118"/>
                  <a:pt x="782359" y="429130"/>
                </a:cubicBezTo>
                <a:cubicBezTo>
                  <a:pt x="767698" y="426198"/>
                  <a:pt x="752825" y="424431"/>
                  <a:pt x="738114" y="421756"/>
                </a:cubicBezTo>
                <a:cubicBezTo>
                  <a:pt x="725782" y="419514"/>
                  <a:pt x="713533" y="416840"/>
                  <a:pt x="701243" y="414382"/>
                </a:cubicBezTo>
                <a:cubicBezTo>
                  <a:pt x="693869" y="409466"/>
                  <a:pt x="687219" y="403233"/>
                  <a:pt x="679120" y="399633"/>
                </a:cubicBezTo>
                <a:cubicBezTo>
                  <a:pt x="664914" y="393319"/>
                  <a:pt x="647810" y="393508"/>
                  <a:pt x="634875" y="384885"/>
                </a:cubicBezTo>
                <a:cubicBezTo>
                  <a:pt x="627501" y="379969"/>
                  <a:pt x="619673" y="375674"/>
                  <a:pt x="612752" y="370137"/>
                </a:cubicBezTo>
                <a:cubicBezTo>
                  <a:pt x="589885" y="351843"/>
                  <a:pt x="606151" y="355775"/>
                  <a:pt x="575881" y="340640"/>
                </a:cubicBezTo>
                <a:cubicBezTo>
                  <a:pt x="568929" y="337164"/>
                  <a:pt x="561133" y="335724"/>
                  <a:pt x="553759" y="333266"/>
                </a:cubicBezTo>
                <a:cubicBezTo>
                  <a:pt x="546385" y="328350"/>
                  <a:pt x="539735" y="322117"/>
                  <a:pt x="531636" y="318517"/>
                </a:cubicBezTo>
                <a:cubicBezTo>
                  <a:pt x="517430" y="312203"/>
                  <a:pt x="502139" y="308685"/>
                  <a:pt x="487391" y="303769"/>
                </a:cubicBezTo>
                <a:cubicBezTo>
                  <a:pt x="455652" y="293190"/>
                  <a:pt x="472812" y="298281"/>
                  <a:pt x="435772" y="289021"/>
                </a:cubicBezTo>
                <a:cubicBezTo>
                  <a:pt x="421024" y="291479"/>
                  <a:pt x="400498" y="284434"/>
                  <a:pt x="391527" y="296395"/>
                </a:cubicBezTo>
                <a:cubicBezTo>
                  <a:pt x="385270" y="304738"/>
                  <a:pt x="422977" y="323180"/>
                  <a:pt x="413649" y="318517"/>
                </a:cubicBezTo>
                <a:cubicBezTo>
                  <a:pt x="399571" y="311479"/>
                  <a:pt x="390536" y="296665"/>
                  <a:pt x="376778" y="289021"/>
                </a:cubicBezTo>
                <a:cubicBezTo>
                  <a:pt x="367918" y="284099"/>
                  <a:pt x="356771" y="285205"/>
                  <a:pt x="347281" y="281646"/>
                </a:cubicBezTo>
                <a:cubicBezTo>
                  <a:pt x="336988" y="277786"/>
                  <a:pt x="327617" y="271814"/>
                  <a:pt x="317785" y="266898"/>
                </a:cubicBezTo>
                <a:cubicBezTo>
                  <a:pt x="334991" y="284104"/>
                  <a:pt x="349469" y="304563"/>
                  <a:pt x="369404" y="318517"/>
                </a:cubicBezTo>
                <a:cubicBezTo>
                  <a:pt x="453170" y="377154"/>
                  <a:pt x="419160" y="352147"/>
                  <a:pt x="472643" y="392259"/>
                </a:cubicBezTo>
                <a:cubicBezTo>
                  <a:pt x="569092" y="464595"/>
                  <a:pt x="448748" y="375191"/>
                  <a:pt x="524262" y="429130"/>
                </a:cubicBezTo>
                <a:cubicBezTo>
                  <a:pt x="534263" y="436274"/>
                  <a:pt x="548263" y="440260"/>
                  <a:pt x="553759" y="451253"/>
                </a:cubicBezTo>
                <a:cubicBezTo>
                  <a:pt x="557235" y="458206"/>
                  <a:pt x="539356" y="444787"/>
                  <a:pt x="531636" y="443879"/>
                </a:cubicBezTo>
                <a:cubicBezTo>
                  <a:pt x="497372" y="439848"/>
                  <a:pt x="462811" y="438962"/>
                  <a:pt x="428398" y="436504"/>
                </a:cubicBezTo>
                <a:cubicBezTo>
                  <a:pt x="369403" y="456171"/>
                  <a:pt x="443147" y="436504"/>
                  <a:pt x="384152" y="436504"/>
                </a:cubicBezTo>
                <a:cubicBezTo>
                  <a:pt x="369200" y="436504"/>
                  <a:pt x="354655" y="441421"/>
                  <a:pt x="339907" y="443879"/>
                </a:cubicBezTo>
                <a:cubicBezTo>
                  <a:pt x="446115" y="470430"/>
                  <a:pt x="358791" y="452069"/>
                  <a:pt x="605378" y="429130"/>
                </a:cubicBezTo>
                <a:cubicBezTo>
                  <a:pt x="707986" y="419585"/>
                  <a:pt x="656939" y="425978"/>
                  <a:pt x="738114" y="414382"/>
                </a:cubicBezTo>
                <a:cubicBezTo>
                  <a:pt x="772728" y="425920"/>
                  <a:pt x="792658" y="429130"/>
                  <a:pt x="693869" y="429130"/>
                </a:cubicBezTo>
                <a:cubicBezTo>
                  <a:pt x="590601" y="429130"/>
                  <a:pt x="487391" y="424214"/>
                  <a:pt x="384152" y="421756"/>
                </a:cubicBezTo>
                <a:cubicBezTo>
                  <a:pt x="376778" y="419298"/>
                  <a:pt x="369652" y="415906"/>
                  <a:pt x="362030" y="414382"/>
                </a:cubicBezTo>
                <a:cubicBezTo>
                  <a:pt x="344987" y="410973"/>
                  <a:pt x="327792" y="407008"/>
                  <a:pt x="310411" y="407008"/>
                </a:cubicBezTo>
                <a:cubicBezTo>
                  <a:pt x="300276" y="407008"/>
                  <a:pt x="330075" y="411924"/>
                  <a:pt x="339907" y="414382"/>
                </a:cubicBezTo>
                <a:cubicBezTo>
                  <a:pt x="357114" y="411924"/>
                  <a:pt x="374483" y="410417"/>
                  <a:pt x="391527" y="407008"/>
                </a:cubicBezTo>
                <a:cubicBezTo>
                  <a:pt x="399149" y="405484"/>
                  <a:pt x="420601" y="403109"/>
                  <a:pt x="413649" y="399633"/>
                </a:cubicBezTo>
                <a:cubicBezTo>
                  <a:pt x="398103" y="391860"/>
                  <a:pt x="379236" y="394717"/>
                  <a:pt x="362030" y="392259"/>
                </a:cubicBezTo>
                <a:lnTo>
                  <a:pt x="214546" y="399633"/>
                </a:lnTo>
                <a:cubicBezTo>
                  <a:pt x="172748" y="401892"/>
                  <a:pt x="131044" y="407008"/>
                  <a:pt x="89185" y="407008"/>
                </a:cubicBezTo>
                <a:cubicBezTo>
                  <a:pt x="81412" y="407008"/>
                  <a:pt x="104512" y="403408"/>
                  <a:pt x="111307" y="399633"/>
                </a:cubicBezTo>
                <a:cubicBezTo>
                  <a:pt x="126802" y="391025"/>
                  <a:pt x="155552" y="370137"/>
                  <a:pt x="155552" y="370137"/>
                </a:cubicBezTo>
                <a:cubicBezTo>
                  <a:pt x="158010" y="377511"/>
                  <a:pt x="155154" y="392259"/>
                  <a:pt x="162927" y="392259"/>
                </a:cubicBezTo>
                <a:cubicBezTo>
                  <a:pt x="171789" y="392259"/>
                  <a:pt x="171839" y="376807"/>
                  <a:pt x="177675" y="370137"/>
                </a:cubicBezTo>
                <a:cubicBezTo>
                  <a:pt x="257409" y="279012"/>
                  <a:pt x="179953" y="379389"/>
                  <a:pt x="236669" y="303769"/>
                </a:cubicBezTo>
                <a:cubicBezTo>
                  <a:pt x="234211" y="316059"/>
                  <a:pt x="234384" y="329186"/>
                  <a:pt x="229294" y="340640"/>
                </a:cubicBezTo>
                <a:cubicBezTo>
                  <a:pt x="224302" y="351871"/>
                  <a:pt x="212668" y="381130"/>
                  <a:pt x="207172" y="370137"/>
                </a:cubicBezTo>
                <a:cubicBezTo>
                  <a:pt x="198834" y="353460"/>
                  <a:pt x="214820" y="310321"/>
                  <a:pt x="221920" y="289021"/>
                </a:cubicBezTo>
                <a:cubicBezTo>
                  <a:pt x="224378" y="306227"/>
                  <a:pt x="225885" y="323597"/>
                  <a:pt x="229294" y="340640"/>
                </a:cubicBezTo>
                <a:cubicBezTo>
                  <a:pt x="230609" y="347214"/>
                  <a:pt x="246863" y="388029"/>
                  <a:pt x="244043" y="392259"/>
                </a:cubicBezTo>
                <a:cubicBezTo>
                  <a:pt x="239731" y="398727"/>
                  <a:pt x="229294" y="387343"/>
                  <a:pt x="221920" y="384885"/>
                </a:cubicBezTo>
                <a:cubicBezTo>
                  <a:pt x="212088" y="377511"/>
                  <a:pt x="201865" y="370631"/>
                  <a:pt x="192423" y="362763"/>
                </a:cubicBezTo>
                <a:cubicBezTo>
                  <a:pt x="187082" y="358312"/>
                  <a:pt x="183460" y="351871"/>
                  <a:pt x="177675" y="348014"/>
                </a:cubicBezTo>
                <a:cubicBezTo>
                  <a:pt x="168528" y="341916"/>
                  <a:pt x="158010" y="338182"/>
                  <a:pt x="148178" y="333266"/>
                </a:cubicBezTo>
                <a:cubicBezTo>
                  <a:pt x="143262" y="325892"/>
                  <a:pt x="142293" y="311143"/>
                  <a:pt x="133430" y="311143"/>
                </a:cubicBezTo>
                <a:cubicBezTo>
                  <a:pt x="125657" y="311143"/>
                  <a:pt x="137742" y="326121"/>
                  <a:pt x="140804" y="333266"/>
                </a:cubicBezTo>
                <a:cubicBezTo>
                  <a:pt x="145134" y="343370"/>
                  <a:pt x="151087" y="352718"/>
                  <a:pt x="155552" y="362763"/>
                </a:cubicBezTo>
                <a:cubicBezTo>
                  <a:pt x="176348" y="409553"/>
                  <a:pt x="159122" y="388453"/>
                  <a:pt x="185049" y="414382"/>
                </a:cubicBezTo>
                <a:cubicBezTo>
                  <a:pt x="189965" y="384885"/>
                  <a:pt x="196496" y="355613"/>
                  <a:pt x="199798" y="325892"/>
                </a:cubicBezTo>
                <a:cubicBezTo>
                  <a:pt x="202256" y="303769"/>
                  <a:pt x="203513" y="281480"/>
                  <a:pt x="207172" y="259524"/>
                </a:cubicBezTo>
                <a:cubicBezTo>
                  <a:pt x="208450" y="251857"/>
                  <a:pt x="209690" y="243471"/>
                  <a:pt x="214546" y="237401"/>
                </a:cubicBezTo>
                <a:cubicBezTo>
                  <a:pt x="220083" y="230480"/>
                  <a:pt x="229295" y="227569"/>
                  <a:pt x="236669" y="222653"/>
                </a:cubicBezTo>
                <a:cubicBezTo>
                  <a:pt x="259752" y="230347"/>
                  <a:pt x="269490" y="231002"/>
                  <a:pt x="288288" y="252150"/>
                </a:cubicBezTo>
                <a:cubicBezTo>
                  <a:pt x="300064" y="265398"/>
                  <a:pt x="307953" y="281647"/>
                  <a:pt x="317785" y="296395"/>
                </a:cubicBezTo>
                <a:cubicBezTo>
                  <a:pt x="322701" y="303769"/>
                  <a:pt x="328570" y="310590"/>
                  <a:pt x="332533" y="318517"/>
                </a:cubicBezTo>
                <a:cubicBezTo>
                  <a:pt x="337449" y="328349"/>
                  <a:pt x="341455" y="338692"/>
                  <a:pt x="347281" y="348014"/>
                </a:cubicBezTo>
                <a:cubicBezTo>
                  <a:pt x="353795" y="358436"/>
                  <a:pt x="362030" y="367679"/>
                  <a:pt x="369404" y="377511"/>
                </a:cubicBezTo>
                <a:cubicBezTo>
                  <a:pt x="371862" y="384885"/>
                  <a:pt x="369005" y="399633"/>
                  <a:pt x="376778" y="399633"/>
                </a:cubicBezTo>
                <a:cubicBezTo>
                  <a:pt x="389068" y="399633"/>
                  <a:pt x="396274" y="384654"/>
                  <a:pt x="406275" y="377511"/>
                </a:cubicBezTo>
                <a:cubicBezTo>
                  <a:pt x="413487" y="372360"/>
                  <a:pt x="421024" y="367679"/>
                  <a:pt x="428398" y="362763"/>
                </a:cubicBezTo>
                <a:cubicBezTo>
                  <a:pt x="441455" y="493338"/>
                  <a:pt x="428677" y="438219"/>
                  <a:pt x="443146" y="399633"/>
                </a:cubicBezTo>
                <a:cubicBezTo>
                  <a:pt x="446258" y="391335"/>
                  <a:pt x="452978" y="384885"/>
                  <a:pt x="457894" y="377511"/>
                </a:cubicBezTo>
                <a:cubicBezTo>
                  <a:pt x="460352" y="392259"/>
                  <a:pt x="454696" y="411184"/>
                  <a:pt x="465269" y="421756"/>
                </a:cubicBezTo>
                <a:cubicBezTo>
                  <a:pt x="471536" y="428023"/>
                  <a:pt x="471154" y="399633"/>
                  <a:pt x="480017" y="399633"/>
                </a:cubicBezTo>
                <a:cubicBezTo>
                  <a:pt x="487790" y="399633"/>
                  <a:pt x="484933" y="414382"/>
                  <a:pt x="487391" y="421756"/>
                </a:cubicBezTo>
                <a:cubicBezTo>
                  <a:pt x="494765" y="416840"/>
                  <a:pt x="502593" y="412545"/>
                  <a:pt x="509514" y="407008"/>
                </a:cubicBezTo>
                <a:cubicBezTo>
                  <a:pt x="514943" y="402665"/>
                  <a:pt x="517445" y="393623"/>
                  <a:pt x="524262" y="392259"/>
                </a:cubicBezTo>
                <a:cubicBezTo>
                  <a:pt x="531884" y="390734"/>
                  <a:pt x="539011" y="397175"/>
                  <a:pt x="546385" y="399633"/>
                </a:cubicBezTo>
                <a:cubicBezTo>
                  <a:pt x="548843" y="409465"/>
                  <a:pt x="543762" y="430796"/>
                  <a:pt x="553759" y="429130"/>
                </a:cubicBezTo>
                <a:cubicBezTo>
                  <a:pt x="570904" y="426273"/>
                  <a:pt x="590630" y="392259"/>
                  <a:pt x="590630" y="392259"/>
                </a:cubicBezTo>
                <a:cubicBezTo>
                  <a:pt x="598004" y="394717"/>
                  <a:pt x="607256" y="394137"/>
                  <a:pt x="612752" y="399633"/>
                </a:cubicBezTo>
                <a:cubicBezTo>
                  <a:pt x="652081" y="438962"/>
                  <a:pt x="583259" y="409467"/>
                  <a:pt x="642249" y="429130"/>
                </a:cubicBezTo>
                <a:cubicBezTo>
                  <a:pt x="647165" y="434046"/>
                  <a:pt x="650180" y="442515"/>
                  <a:pt x="656998" y="443879"/>
                </a:cubicBezTo>
                <a:cubicBezTo>
                  <a:pt x="664620" y="445403"/>
                  <a:pt x="685785" y="440503"/>
                  <a:pt x="679120" y="436504"/>
                </a:cubicBezTo>
                <a:cubicBezTo>
                  <a:pt x="661739" y="426075"/>
                  <a:pt x="640003" y="425731"/>
                  <a:pt x="620127" y="421756"/>
                </a:cubicBezTo>
                <a:cubicBezTo>
                  <a:pt x="568595" y="411450"/>
                  <a:pt x="595619" y="416442"/>
                  <a:pt x="539011" y="407008"/>
                </a:cubicBezTo>
                <a:cubicBezTo>
                  <a:pt x="422175" y="356935"/>
                  <a:pt x="567074" y="415427"/>
                  <a:pt x="391527" y="362763"/>
                </a:cubicBezTo>
                <a:cubicBezTo>
                  <a:pt x="373596" y="357384"/>
                  <a:pt x="357288" y="347593"/>
                  <a:pt x="339907" y="340640"/>
                </a:cubicBezTo>
                <a:cubicBezTo>
                  <a:pt x="320408" y="332840"/>
                  <a:pt x="301108" y="324287"/>
                  <a:pt x="280914" y="318517"/>
                </a:cubicBezTo>
                <a:cubicBezTo>
                  <a:pt x="266538" y="314409"/>
                  <a:pt x="251417" y="313601"/>
                  <a:pt x="236669" y="311143"/>
                </a:cubicBezTo>
                <a:cubicBezTo>
                  <a:pt x="221920" y="303769"/>
                  <a:pt x="207491" y="295718"/>
                  <a:pt x="192423" y="289021"/>
                </a:cubicBezTo>
                <a:cubicBezTo>
                  <a:pt x="185320" y="285864"/>
                  <a:pt x="176966" y="285645"/>
                  <a:pt x="170301" y="281646"/>
                </a:cubicBezTo>
                <a:cubicBezTo>
                  <a:pt x="164339" y="278069"/>
                  <a:pt x="160981" y="271241"/>
                  <a:pt x="155552" y="266898"/>
                </a:cubicBezTo>
                <a:cubicBezTo>
                  <a:pt x="148632" y="261362"/>
                  <a:pt x="140804" y="257066"/>
                  <a:pt x="133430" y="252150"/>
                </a:cubicBezTo>
                <a:cubicBezTo>
                  <a:pt x="115476" y="225220"/>
                  <a:pt x="100341" y="204500"/>
                  <a:pt x="89185" y="171033"/>
                </a:cubicBezTo>
                <a:cubicBezTo>
                  <a:pt x="84269" y="156285"/>
                  <a:pt x="65812" y="113853"/>
                  <a:pt x="74436" y="126788"/>
                </a:cubicBezTo>
                <a:cubicBezTo>
                  <a:pt x="79352" y="134162"/>
                  <a:pt x="81669" y="144214"/>
                  <a:pt x="89185" y="148911"/>
                </a:cubicBezTo>
                <a:cubicBezTo>
                  <a:pt x="102368" y="157150"/>
                  <a:pt x="133430" y="163659"/>
                  <a:pt x="133430" y="163659"/>
                </a:cubicBezTo>
                <a:cubicBezTo>
                  <a:pt x="152035" y="135752"/>
                  <a:pt x="141911" y="135271"/>
                  <a:pt x="162927" y="156285"/>
                </a:cubicBezTo>
                <a:cubicBezTo>
                  <a:pt x="152834" y="136101"/>
                  <a:pt x="147326" y="122036"/>
                  <a:pt x="133430" y="104666"/>
                </a:cubicBezTo>
                <a:cubicBezTo>
                  <a:pt x="129087" y="99237"/>
                  <a:pt x="124900" y="93026"/>
                  <a:pt x="118681" y="89917"/>
                </a:cubicBezTo>
                <a:cubicBezTo>
                  <a:pt x="104776" y="82965"/>
                  <a:pt x="74436" y="75169"/>
                  <a:pt x="74436" y="75169"/>
                </a:cubicBezTo>
                <a:cubicBezTo>
                  <a:pt x="67062" y="67795"/>
                  <a:pt x="62743" y="53046"/>
                  <a:pt x="52314" y="53046"/>
                </a:cubicBezTo>
                <a:cubicBezTo>
                  <a:pt x="44541" y="53046"/>
                  <a:pt x="59688" y="75169"/>
                  <a:pt x="59688" y="75169"/>
                </a:cubicBezTo>
              </a:path>
            </a:pathLst>
          </a:custGeom>
          <a:noFill/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</p:cNvCxnSpPr>
          <p:nvPr/>
        </p:nvCxnSpPr>
        <p:spPr>
          <a:xfrm>
            <a:off x="2590800" y="3003890"/>
            <a:ext cx="401775" cy="715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3179710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/>
              <p:nvPr/>
            </p:nvSpPr>
            <p:spPr>
              <a:xfrm>
                <a:off x="3069136" y="1441115"/>
                <a:ext cx="379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36" y="1441115"/>
                <a:ext cx="379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76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14350"/>
            <a:ext cx="62484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438400" y="1419061"/>
            <a:ext cx="6248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“The P value is a measure of statistical evidence that appears in virtually all medical research papers. Its interpretation is made extraordinarily difficult because it is not part of any formal system of statistical inference. </a:t>
            </a:r>
          </a:p>
          <a:p>
            <a:pPr algn="just">
              <a:lnSpc>
                <a:spcPts val="3000"/>
              </a:lnSpc>
              <a:spcBef>
                <a:spcPts val="1200"/>
              </a:spcBef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As a result,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the P value’s inferential meaning is widely and often wildly misconstrued, a fact that has been pointed out in innumerable papers and books appearing since at least the 1940s.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4630554" y="4745752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Steven Goodman. 2008.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Semin </a:t>
            </a:r>
            <a:r>
              <a:rPr lang="en-US" sz="1000" i="1" dirty="0" err="1">
                <a:latin typeface="Vani" panose="020B0502040204020203" pitchFamily="34" charset="0"/>
                <a:cs typeface="Vani" panose="020B0502040204020203" pitchFamily="34" charset="0"/>
              </a:rPr>
              <a:t>Hematol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45:135-140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3EE5B-87B9-416B-3E54-70886B6E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350"/>
            <a:ext cx="1905000" cy="44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7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133600" y="1962150"/>
            <a:ext cx="5157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If the [null] hypothesis is correct, then this result can’t occur.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It has, however, occurred.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Therefore, the [null] hypothesis is false.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0" y="4897259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Pollard,  P. and Richardson, J. T. E. 1987.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Psychol. Bull. 102: 159-163</a:t>
            </a:r>
            <a:endParaRPr lang="en-US" sz="1000" dirty="0">
              <a:latin typeface="Vani" panose="020B0502040204020203" pitchFamily="34" charset="0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7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Seems logical at first glance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133600" y="1962150"/>
            <a:ext cx="51579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If the [null] hypothesis is true, then this result would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occur.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This result has occurred.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Then the [null] hypothesis is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true.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0" y="4897259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Pollard,  P. and Richardson, J. T. E. 1987.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Psychol. Bull. 102: 159-163</a:t>
            </a:r>
            <a:endParaRPr lang="en-US" sz="1000" dirty="0">
              <a:latin typeface="Vani" panose="020B0502040204020203" pitchFamily="34" charset="0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43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71623D-B07E-B042-926E-3F73B371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B6A56-5D61-A84A-98BF-6D6076CB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Several slides were adapted with permission from a presentation by Shai D. Silberberg from the National Institute of Neurological Disorders and Stroke.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AA9AB-E898-134E-AA36-EC25AA7CE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can get you in trouble!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133600" y="1962150"/>
            <a:ext cx="51579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If a person is an American, then the person is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a member of Congress. 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This person is a member of Congress.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Therefore, the person is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an American.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0" y="4897259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Pollard,  P. and Richardson, J. T. E. 1987.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Psychol. Bull. 102: 159-163</a:t>
            </a:r>
            <a:endParaRPr lang="en-US" sz="1000" dirty="0">
              <a:latin typeface="Vani" panose="020B0502040204020203" pitchFamily="34" charset="0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4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common misconceptions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there is a </a:t>
                </a:r>
                <a:r>
                  <a:rPr lang="en-US" sz="1800" b="1" dirty="0"/>
                  <a:t>10%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null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does not affect mean lifetime) and a </a:t>
                </a:r>
                <a:r>
                  <a:rPr lang="en-US" sz="1800" b="1" dirty="0"/>
                  <a:t>90%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alternative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has an effect on mean lifetime)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blipFill>
                <a:blip r:embed="rId3"/>
                <a:stretch>
                  <a:fillRect l="-1481" t="-976" r="-111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94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 don’t tell you anything about the truth of a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there is a </a:t>
                </a:r>
                <a:r>
                  <a:rPr lang="en-US" sz="1800" b="1" dirty="0"/>
                  <a:t>10%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null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does not affect mean lifetime) and a </a:t>
                </a:r>
                <a:r>
                  <a:rPr lang="en-US" sz="1800" b="1" dirty="0"/>
                  <a:t>90%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alternative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has an effect on mean lifetime)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blipFill>
                <a:blip r:embed="rId3"/>
                <a:stretch>
                  <a:fillRect l="-1481" t="-976" r="-111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/>
              <p:nvPr/>
            </p:nvSpPr>
            <p:spPr>
              <a:xfrm>
                <a:off x="5265362" y="1472930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was calculated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assuming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800" b="1" dirty="0"/>
                  <a:t>cannot tell you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anything about the </a:t>
                </a:r>
                <a:r>
                  <a:rPr lang="en-US" sz="1800" b="1" dirty="0"/>
                  <a:t>truth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of the null or any other hypothesis.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2" y="1472930"/>
                <a:ext cx="3418287" cy="1477328"/>
              </a:xfrm>
              <a:prstGeom prst="rect">
                <a:avLst/>
              </a:prstGeom>
              <a:blipFill>
                <a:blip r:embed="rId4"/>
                <a:stretch>
                  <a:fillRect l="-1481" t="-2564" r="-3333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820509-ADCD-0B4B-8390-25A3B0236773}"/>
              </a:ext>
            </a:extLst>
          </p:cNvPr>
          <p:cNvCxnSpPr>
            <a:cxnSpLocks/>
          </p:cNvCxnSpPr>
          <p:nvPr/>
        </p:nvCxnSpPr>
        <p:spPr>
          <a:xfrm flipV="1">
            <a:off x="381000" y="1276350"/>
            <a:ext cx="3429000" cy="2667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5B4776-0B45-C440-ADBF-2A58E415881F}"/>
              </a:ext>
            </a:extLst>
          </p:cNvPr>
          <p:cNvCxnSpPr>
            <a:cxnSpLocks/>
          </p:cNvCxnSpPr>
          <p:nvPr/>
        </p:nvCxnSpPr>
        <p:spPr>
          <a:xfrm flipH="1" flipV="1">
            <a:off x="685800" y="1371600"/>
            <a:ext cx="2819400" cy="26472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102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 don’t tell you anything about the truth of a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/>
              <p:nvPr/>
            </p:nvSpPr>
            <p:spPr>
              <a:xfrm>
                <a:off x="5265362" y="1472930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Consider flipping a coin and getting </a:t>
                </a:r>
                <a:r>
                  <a:rPr lang="en-US" sz="1800" b="1" dirty="0"/>
                  <a:t>four heads in a row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For a fair coin, the probability of this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=0.0625</m:t>
                    </m:r>
                  </m:oMath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Does this mean that there is only a </a:t>
                </a:r>
                <a:r>
                  <a:rPr lang="en-US" sz="1800" b="1" dirty="0"/>
                  <a:t>6.25% chance that the coin is fair?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Of course not.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2" y="1472930"/>
                <a:ext cx="3418287" cy="2585323"/>
              </a:xfrm>
              <a:prstGeom prst="rect">
                <a:avLst/>
              </a:prstGeom>
              <a:blipFill>
                <a:blip r:embed="rId4"/>
                <a:stretch>
                  <a:fillRect l="-1481" t="-1471" r="-370" b="-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C3BA9-A03E-4CB7-1013-402F4C631AFF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there is a </a:t>
                </a:r>
                <a:r>
                  <a:rPr lang="en-US" sz="1800" b="1" dirty="0"/>
                  <a:t>10%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null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does not affect mean lifetime) and a </a:t>
                </a:r>
                <a:r>
                  <a:rPr lang="en-US" sz="1800" b="1" dirty="0"/>
                  <a:t>90%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alternative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has an effect on mean lifetime)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C3BA9-A03E-4CB7-1013-402F4C631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blipFill>
                <a:blip r:embed="rId5"/>
                <a:stretch>
                  <a:fillRect l="-1481" t="-976" r="-111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6086F-D448-6401-7F3E-4F7475462902}"/>
              </a:ext>
            </a:extLst>
          </p:cNvPr>
          <p:cNvCxnSpPr>
            <a:cxnSpLocks/>
          </p:cNvCxnSpPr>
          <p:nvPr/>
        </p:nvCxnSpPr>
        <p:spPr>
          <a:xfrm flipV="1">
            <a:off x="381000" y="1276350"/>
            <a:ext cx="3429000" cy="2667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F40D86-FEE3-2B35-8B9B-42269DC8CDEE}"/>
              </a:ext>
            </a:extLst>
          </p:cNvPr>
          <p:cNvCxnSpPr>
            <a:cxnSpLocks/>
          </p:cNvCxnSpPr>
          <p:nvPr/>
        </p:nvCxnSpPr>
        <p:spPr>
          <a:xfrm flipH="1" flipV="1">
            <a:off x="685800" y="1371600"/>
            <a:ext cx="2819400" cy="26472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952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vs. effect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𝟎𝟎𝟎𝟏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 result is so significant that we should definitely care about it.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blipFill>
                <a:blip r:embed="rId3"/>
                <a:stretch>
                  <a:fillRect l="-1481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195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vs. effect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𝟎𝟎𝟎𝟏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 result is so significant that we should definitely care about it.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blipFill>
                <a:blip r:embed="rId3"/>
                <a:stretch>
                  <a:fillRect l="-1481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203274-632D-5646-9ACB-B6FF115CFC66}"/>
              </a:ext>
            </a:extLst>
          </p:cNvPr>
          <p:cNvCxnSpPr>
            <a:cxnSpLocks/>
          </p:cNvCxnSpPr>
          <p:nvPr/>
        </p:nvCxnSpPr>
        <p:spPr>
          <a:xfrm flipV="1">
            <a:off x="457199" y="1276350"/>
            <a:ext cx="3352801" cy="12954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041C85-2A68-2142-A14B-687AA50BEE85}"/>
              </a:ext>
            </a:extLst>
          </p:cNvPr>
          <p:cNvCxnSpPr>
            <a:cxnSpLocks/>
          </p:cNvCxnSpPr>
          <p:nvPr/>
        </p:nvCxnSpPr>
        <p:spPr>
          <a:xfrm flipH="1" flipV="1">
            <a:off x="685800" y="1371600"/>
            <a:ext cx="2819400" cy="1200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4C41C0-0657-6A41-B64B-B07F9C4E5914}"/>
                  </a:ext>
                </a:extLst>
              </p:cNvPr>
              <p:cNvSpPr txBox="1"/>
              <p:nvPr/>
            </p:nvSpPr>
            <p:spPr>
              <a:xfrm>
                <a:off x="5265362" y="1371600"/>
                <a:ext cx="341828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Let’s say a </a:t>
                </a:r>
                <a:r>
                  <a:rPr lang="en-US" sz="1800" b="1" dirty="0"/>
                  <a:t>treatment extends mean lifetime by 3.5 hours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The effect is super significant with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𝟎𝟎𝟎𝟏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But would you spend your money on this treatment?</a:t>
                </a:r>
              </a:p>
              <a:p>
                <a:endParaRPr lang="en-US" sz="1800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Should anyone care about it?</a:t>
                </a: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4C41C0-0657-6A41-B64B-B07F9C4E5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2" y="1371600"/>
                <a:ext cx="3418287" cy="2862322"/>
              </a:xfrm>
              <a:prstGeom prst="rect">
                <a:avLst/>
              </a:prstGeom>
              <a:blipFill>
                <a:blip r:embed="rId4"/>
                <a:stretch>
                  <a:fillRect l="-1481" t="-885"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50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one in twenty!!!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7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4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784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Publication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AAE9-561A-CD43-18AB-A32458C59BE5}"/>
              </a:ext>
            </a:extLst>
          </p:cNvPr>
          <p:cNvSpPr txBox="1"/>
          <p:nvPr/>
        </p:nvSpPr>
        <p:spPr>
          <a:xfrm>
            <a:off x="5265362" y="1438224"/>
            <a:ext cx="34182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If 20 labs all perform the same experiment, one of the labs is likely to </a:t>
            </a:r>
            <a:r>
              <a:rPr lang="en-US" sz="1800" b="1" i="1" dirty="0">
                <a:solidFill>
                  <a:srgbClr val="C00000"/>
                </a:solidFill>
              </a:rPr>
              <a:t>“discover” </a:t>
            </a:r>
            <a:r>
              <a:rPr lang="en-US" sz="1800" b="1" dirty="0">
                <a:solidFill>
                  <a:srgbClr val="C00000"/>
                </a:solidFill>
              </a:rPr>
              <a:t>a significant effect even though there is none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/>
              <a:t>This lab publishes their amazing discovery,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whereas the </a:t>
            </a:r>
            <a:r>
              <a:rPr lang="en-US" sz="1800" b="1" dirty="0">
                <a:solidFill>
                  <a:srgbClr val="C00000"/>
                </a:solidFill>
              </a:rPr>
              <a:t>other 19 labs DO NOT publish their disappointing results</a:t>
            </a:r>
            <a:r>
              <a:rPr lang="en-US" sz="18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2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39924DAC-3431-2A75-5707-9295F10B1DF6}"/>
              </a:ext>
            </a:extLst>
          </p:cNvPr>
          <p:cNvSpPr/>
          <p:nvPr/>
        </p:nvSpPr>
        <p:spPr>
          <a:xfrm>
            <a:off x="4151324" y="1867377"/>
            <a:ext cx="838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4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AAE9-561A-CD43-18AB-A32458C59BE5}"/>
              </a:ext>
            </a:extLst>
          </p:cNvPr>
          <p:cNvSpPr txBox="1"/>
          <p:nvPr/>
        </p:nvSpPr>
        <p:spPr>
          <a:xfrm>
            <a:off x="5265362" y="1438224"/>
            <a:ext cx="3418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If your data includes measures for </a:t>
            </a:r>
            <a:r>
              <a:rPr lang="en-US" sz="1800" b="1" dirty="0"/>
              <a:t>20 different features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you will likely </a:t>
            </a:r>
            <a:r>
              <a:rPr lang="en-US" sz="1800" b="1" i="1" dirty="0">
                <a:solidFill>
                  <a:srgbClr val="C00000"/>
                </a:solidFill>
              </a:rPr>
              <a:t>“discover” </a:t>
            </a:r>
            <a:r>
              <a:rPr lang="en-US" sz="1800" b="1" dirty="0">
                <a:solidFill>
                  <a:srgbClr val="C00000"/>
                </a:solidFill>
              </a:rPr>
              <a:t>a significant effect for one of the features even though there is none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2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39924DAC-3431-2A75-5707-9295F10B1DF6}"/>
              </a:ext>
            </a:extLst>
          </p:cNvPr>
          <p:cNvSpPr/>
          <p:nvPr/>
        </p:nvSpPr>
        <p:spPr>
          <a:xfrm>
            <a:off x="4151324" y="1867377"/>
            <a:ext cx="838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p-hacking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AAE9-561A-CD43-18AB-A32458C59BE5}"/>
              </a:ext>
            </a:extLst>
          </p:cNvPr>
          <p:cNvSpPr txBox="1"/>
          <p:nvPr/>
        </p:nvSpPr>
        <p:spPr>
          <a:xfrm>
            <a:off x="5265362" y="1438224"/>
            <a:ext cx="3418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If your data includes measures for </a:t>
            </a:r>
            <a:r>
              <a:rPr lang="en-US" sz="1800" b="1" dirty="0"/>
              <a:t>20 different features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you will likely </a:t>
            </a:r>
            <a:r>
              <a:rPr lang="en-US" sz="1800" b="1" i="1" dirty="0">
                <a:solidFill>
                  <a:srgbClr val="C00000"/>
                </a:solidFill>
              </a:rPr>
              <a:t>“discover” </a:t>
            </a:r>
            <a:r>
              <a:rPr lang="en-US" sz="1800" b="1" dirty="0">
                <a:solidFill>
                  <a:srgbClr val="C00000"/>
                </a:solidFill>
              </a:rPr>
              <a:t>a significant effect for one of the features even though there is none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2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39924DAC-3431-2A75-5707-9295F10B1DF6}"/>
              </a:ext>
            </a:extLst>
          </p:cNvPr>
          <p:cNvSpPr/>
          <p:nvPr/>
        </p:nvSpPr>
        <p:spPr>
          <a:xfrm>
            <a:off x="4151324" y="1867377"/>
            <a:ext cx="838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A9DD6-90C6-D140-B4DF-E2F8DD652BFD}"/>
              </a:ext>
            </a:extLst>
          </p:cNvPr>
          <p:cNvSpPr txBox="1"/>
          <p:nvPr/>
        </p:nvSpPr>
        <p:spPr>
          <a:xfrm>
            <a:off x="457199" y="3486150"/>
            <a:ext cx="341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Just keep collecting data until you find a feature with the p-value you want!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B5028-315A-2EE1-EE44-7605BFF31F0E}"/>
              </a:ext>
            </a:extLst>
          </p:cNvPr>
          <p:cNvSpPr/>
          <p:nvPr/>
        </p:nvSpPr>
        <p:spPr>
          <a:xfrm>
            <a:off x="381000" y="3333750"/>
            <a:ext cx="3429000" cy="1295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– 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6531F"/>
                </a:solidFill>
              </a:rPr>
              <a:t>You will understand what a p-value is.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how to perform a hypothesis test.</a:t>
            </a:r>
          </a:p>
          <a:p>
            <a:r>
              <a:rPr lang="en-US" dirty="0">
                <a:solidFill>
                  <a:srgbClr val="C6531F"/>
                </a:solidFill>
              </a:rPr>
              <a:t>You will understand common misinterpretations of p-values.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that it is wise to think critically about whether a p-value below your cutoff is sufficient grounds to conclude that there is in fact a relevant effect.</a:t>
            </a:r>
          </a:p>
          <a:p>
            <a:r>
              <a:rPr lang="en-US" dirty="0">
                <a:solidFill>
                  <a:srgbClr val="C6531F"/>
                </a:solidFill>
              </a:rPr>
              <a:t>You will understand that a significant p-value does not imply a relevant effect.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30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0F58F09-BED2-3839-06A0-7D1F74C44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794"/>
          <a:stretch/>
        </p:blipFill>
        <p:spPr>
          <a:xfrm>
            <a:off x="2700361" y="519516"/>
            <a:ext cx="3113499" cy="18316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1EFB1E-C675-0BB9-03EF-72A9E790D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9" t="74794" r="17689"/>
          <a:stretch/>
        </p:blipFill>
        <p:spPr>
          <a:xfrm>
            <a:off x="5868973" y="519516"/>
            <a:ext cx="1640332" cy="183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53D28C8-C0C8-ADEF-2560-C57968C8B44D}"/>
              </a:ext>
            </a:extLst>
          </p:cNvPr>
          <p:cNvGrpSpPr/>
          <p:nvPr/>
        </p:nvGrpSpPr>
        <p:grpSpPr>
          <a:xfrm>
            <a:off x="727505" y="2351124"/>
            <a:ext cx="6781800" cy="2517739"/>
            <a:chOff x="36997" y="3255788"/>
            <a:chExt cx="9052588" cy="336076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E964385-C155-EFB0-884A-87AD015FD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166" b="25207"/>
            <a:stretch/>
          </p:blipFill>
          <p:spPr>
            <a:xfrm>
              <a:off x="4563305" y="3273206"/>
              <a:ext cx="4526280" cy="33433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F5A27-DE99-1DA3-AFC3-4B0FCFF9E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206" b="52167"/>
            <a:stretch/>
          </p:blipFill>
          <p:spPr>
            <a:xfrm>
              <a:off x="36997" y="3255788"/>
              <a:ext cx="4526280" cy="3343349"/>
            </a:xfrm>
            <a:prstGeom prst="rect">
              <a:avLst/>
            </a:prstGeom>
          </p:spPr>
        </p:pic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45417E85-2997-50A5-F4CE-03AAE6DDE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p-hacking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72C4F4-8418-3151-D5AC-F0857E628B21}"/>
              </a:ext>
            </a:extLst>
          </p:cNvPr>
          <p:cNvSpPr/>
          <p:nvPr/>
        </p:nvSpPr>
        <p:spPr>
          <a:xfrm>
            <a:off x="6172200" y="2364173"/>
            <a:ext cx="609600" cy="1198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B1CDFD-67CD-92F8-2B95-9E0FD51A9580}"/>
              </a:ext>
            </a:extLst>
          </p:cNvPr>
          <p:cNvSpPr txBox="1"/>
          <p:nvPr/>
        </p:nvSpPr>
        <p:spPr>
          <a:xfrm>
            <a:off x="5147105" y="4855814"/>
            <a:ext cx="236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b="0" i="0" u="none" strike="noStrike" baseline="0" dirty="0">
                <a:latin typeface="Vani" panose="02040502050405020303" pitchFamily="18" charset="0"/>
                <a:cs typeface="Vani" panose="02040502050405020303" pitchFamily="18" charset="0"/>
              </a:rPr>
              <a:t>Adapted from http://xkcd.com/882/</a:t>
            </a:r>
            <a:endParaRPr lang="en-US" sz="1000" dirty="0"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p-hacking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204B6-7DE2-807C-F616-6CF03A4CF58E}"/>
              </a:ext>
            </a:extLst>
          </p:cNvPr>
          <p:cNvSpPr txBox="1"/>
          <p:nvPr/>
        </p:nvSpPr>
        <p:spPr>
          <a:xfrm>
            <a:off x="457199" y="1433513"/>
            <a:ext cx="3418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Any size effect can become significant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with a large enough sample size.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>
                <a:solidFill>
                  <a:srgbClr val="C00000"/>
                </a:solidFill>
              </a:rPr>
              <a:t>Just keep collecting data until you get the p-value you want!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267D65-5394-5372-CF3B-EF76A8757290}"/>
              </a:ext>
            </a:extLst>
          </p:cNvPr>
          <p:cNvGrpSpPr/>
          <p:nvPr/>
        </p:nvGrpSpPr>
        <p:grpSpPr>
          <a:xfrm>
            <a:off x="6018188" y="514350"/>
            <a:ext cx="2668611" cy="4114800"/>
            <a:chOff x="791307" y="685801"/>
            <a:chExt cx="3467099" cy="53460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C1E96F5-6DB7-8A5D-A328-FCDE56EDD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74" t="3959" r="10263" b="11863"/>
            <a:stretch/>
          </p:blipFill>
          <p:spPr>
            <a:xfrm>
              <a:off x="961293" y="890956"/>
              <a:ext cx="3118338" cy="514085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F41D56-D9E7-5018-530F-CC8BC6FD7861}"/>
                </a:ext>
              </a:extLst>
            </p:cNvPr>
            <p:cNvSpPr/>
            <p:nvPr/>
          </p:nvSpPr>
          <p:spPr>
            <a:xfrm>
              <a:off x="820615" y="5134708"/>
              <a:ext cx="33997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2EBB67-014D-E251-8917-28C138E28726}"/>
                </a:ext>
              </a:extLst>
            </p:cNvPr>
            <p:cNvSpPr/>
            <p:nvPr/>
          </p:nvSpPr>
          <p:spPr>
            <a:xfrm>
              <a:off x="832338" y="3232784"/>
              <a:ext cx="33997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45982-2F70-0726-1B50-28A381700EDA}"/>
                </a:ext>
              </a:extLst>
            </p:cNvPr>
            <p:cNvSpPr/>
            <p:nvPr/>
          </p:nvSpPr>
          <p:spPr>
            <a:xfrm>
              <a:off x="791308" y="1031631"/>
              <a:ext cx="339970" cy="801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87487B-B65D-CE75-A9DC-2E53925FA7BE}"/>
                </a:ext>
              </a:extLst>
            </p:cNvPr>
            <p:cNvSpPr/>
            <p:nvPr/>
          </p:nvSpPr>
          <p:spPr>
            <a:xfrm>
              <a:off x="931986" y="720970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550691-AB5A-4670-271D-1477784738EC}"/>
                </a:ext>
              </a:extLst>
            </p:cNvPr>
            <p:cNvSpPr/>
            <p:nvPr/>
          </p:nvSpPr>
          <p:spPr>
            <a:xfrm>
              <a:off x="3168162" y="685801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4060DA-D42C-BDB8-69F3-E411D0ED33EE}"/>
                </a:ext>
              </a:extLst>
            </p:cNvPr>
            <p:cNvSpPr/>
            <p:nvPr/>
          </p:nvSpPr>
          <p:spPr>
            <a:xfrm>
              <a:off x="3387970" y="1309702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B5E29A-2197-23E2-D119-0DFD43B80962}"/>
                </a:ext>
              </a:extLst>
            </p:cNvPr>
            <p:cNvSpPr/>
            <p:nvPr/>
          </p:nvSpPr>
          <p:spPr>
            <a:xfrm>
              <a:off x="3537440" y="1604670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147058-4E90-BA8D-6A78-4AB3A84C17A4}"/>
                </a:ext>
              </a:extLst>
            </p:cNvPr>
            <p:cNvSpPr/>
            <p:nvPr/>
          </p:nvSpPr>
          <p:spPr>
            <a:xfrm>
              <a:off x="3448052" y="3361041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D849EE-EFDD-8469-5C6A-677B36197582}"/>
                </a:ext>
              </a:extLst>
            </p:cNvPr>
            <p:cNvSpPr/>
            <p:nvPr/>
          </p:nvSpPr>
          <p:spPr>
            <a:xfrm>
              <a:off x="3358664" y="5117412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own Arrow 19">
            <a:extLst>
              <a:ext uri="{FF2B5EF4-FFF2-40B4-BE49-F238E27FC236}">
                <a16:creationId xmlns:a16="http://schemas.microsoft.com/office/drawing/2014/main" id="{04A79B2C-5E39-A237-3CAD-AA88570DCFB2}"/>
              </a:ext>
            </a:extLst>
          </p:cNvPr>
          <p:cNvSpPr/>
          <p:nvPr/>
        </p:nvSpPr>
        <p:spPr>
          <a:xfrm>
            <a:off x="5360719" y="866255"/>
            <a:ext cx="533400" cy="374014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3C789B-44C9-CCD2-7DD0-CD687BC40591}"/>
              </a:ext>
            </a:extLst>
          </p:cNvPr>
          <p:cNvSpPr txBox="1"/>
          <p:nvPr/>
        </p:nvSpPr>
        <p:spPr>
          <a:xfrm rot="16200000">
            <a:off x="3772725" y="2463805"/>
            <a:ext cx="263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Increasing sample size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60C9D-FDA2-E9B5-977E-B152256F15A8}"/>
              </a:ext>
            </a:extLst>
          </p:cNvPr>
          <p:cNvSpPr txBox="1"/>
          <p:nvPr/>
        </p:nvSpPr>
        <p:spPr>
          <a:xfrm>
            <a:off x="5072385" y="4745154"/>
            <a:ext cx="4028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Vani" panose="020B0502040204020203" pitchFamily="34" charset="0"/>
                <a:cs typeface="Vani" panose="020B0502040204020203" pitchFamily="34" charset="0"/>
              </a:rPr>
              <a:t>Krzywinski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, M. and Altman, N. 2013. 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Nature Methods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10:1139-1140</a:t>
            </a:r>
          </a:p>
        </p:txBody>
      </p:sp>
    </p:spTree>
    <p:extLst>
      <p:ext uri="{BB962C8B-B14F-4D97-AF65-F5344CB8AC3E}">
        <p14:creationId xmlns:p14="http://schemas.microsoft.com/office/powerpoint/2010/main" val="1577399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Reproducibility in psychological science inversely related to p-value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32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E60EBCC-0140-9ACA-3C69-B5D2D79B0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79" y="1651830"/>
            <a:ext cx="4801242" cy="29773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82F6BF-4392-64A9-C1AC-D53C67116BC2}"/>
              </a:ext>
            </a:extLst>
          </p:cNvPr>
          <p:cNvSpPr txBox="1"/>
          <p:nvPr/>
        </p:nvSpPr>
        <p:spPr>
          <a:xfrm>
            <a:off x="0" y="4743390"/>
            <a:ext cx="285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The Open Science Collaboration. 2015. 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Science </a:t>
            </a:r>
          </a:p>
          <a:p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DOI: 10.1126/science.aac4716</a:t>
            </a:r>
          </a:p>
        </p:txBody>
      </p:sp>
    </p:spTree>
    <p:extLst>
      <p:ext uri="{BB962C8B-B14F-4D97-AF65-F5344CB8AC3E}">
        <p14:creationId xmlns:p14="http://schemas.microsoft.com/office/powerpoint/2010/main" val="3305345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 statistical power in biomedical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33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82F6BF-4392-64A9-C1AC-D53C67116BC2}"/>
              </a:ext>
            </a:extLst>
          </p:cNvPr>
          <p:cNvSpPr txBox="1"/>
          <p:nvPr/>
        </p:nvSpPr>
        <p:spPr>
          <a:xfrm>
            <a:off x="0" y="4897749"/>
            <a:ext cx="297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Button et al. 2013.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Nat Rev </a:t>
            </a:r>
            <a:r>
              <a:rPr lang="en-US" sz="1000" i="1" dirty="0" err="1">
                <a:latin typeface="Vani" panose="020B0502040204020203" pitchFamily="34" charset="0"/>
                <a:cs typeface="Vani" panose="020B0502040204020203" pitchFamily="34" charset="0"/>
              </a:rPr>
              <a:t>Neurosci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.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14: 365-376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02819-7138-0DFC-BFB7-672721F5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78" y="2054488"/>
            <a:ext cx="4564644" cy="281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98F7B-0110-815B-464A-8BCBFFCCBDD1}"/>
              </a:ext>
            </a:extLst>
          </p:cNvPr>
          <p:cNvSpPr txBox="1"/>
          <p:nvPr/>
        </p:nvSpPr>
        <p:spPr>
          <a:xfrm>
            <a:off x="1066800" y="150495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“We optimistically estimate the median statistical power of studies in the neuroscience field to be between ~8% and ~31%”</a:t>
            </a:r>
          </a:p>
        </p:txBody>
      </p:sp>
    </p:spTree>
    <p:extLst>
      <p:ext uri="{BB962C8B-B14F-4D97-AF65-F5344CB8AC3E}">
        <p14:creationId xmlns:p14="http://schemas.microsoft.com/office/powerpoint/2010/main" val="3383362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p-values are known to be problematic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CB0A9-8D90-570E-E849-5E9624D22E2E}"/>
              </a:ext>
            </a:extLst>
          </p:cNvPr>
          <p:cNvSpPr txBox="1"/>
          <p:nvPr/>
        </p:nvSpPr>
        <p:spPr>
          <a:xfrm>
            <a:off x="5562600" y="1478566"/>
            <a:ext cx="3115294" cy="1754326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“The most important task before us in developing statistical science is to demolish the </a:t>
            </a:r>
            <a:r>
              <a:rPr lang="en-US" sz="1800" i="1" dirty="0">
                <a:latin typeface="Vani" panose="020B0502040204020203" pitchFamily="34" charset="0"/>
                <a:cs typeface="Vani" panose="020B0502040204020203" pitchFamily="34" charset="0"/>
              </a:rPr>
              <a:t>P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-value culture”</a:t>
            </a:r>
          </a:p>
          <a:p>
            <a:pPr algn="r"/>
            <a:r>
              <a:rPr lang="en-US" sz="1800" dirty="0" err="1">
                <a:latin typeface="Vani" panose="020B0502040204020203" pitchFamily="34" charset="0"/>
                <a:cs typeface="Vani" panose="020B0502040204020203" pitchFamily="34" charset="0"/>
              </a:rPr>
              <a:t>Nelder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, 1999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C9922-9AAB-5C40-EFA4-BD2C83E6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66" y="1494152"/>
            <a:ext cx="1374467" cy="1351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6967C-4AC9-DA99-0B4D-BD33CDBF530D}"/>
              </a:ext>
            </a:extLst>
          </p:cNvPr>
          <p:cNvSpPr txBox="1"/>
          <p:nvPr/>
        </p:nvSpPr>
        <p:spPr>
          <a:xfrm>
            <a:off x="457200" y="1478566"/>
            <a:ext cx="3047999" cy="120032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“My conclusion is that we must abandon the statistical significance test”</a:t>
            </a:r>
          </a:p>
          <a:p>
            <a:pPr algn="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Schmidt, 1996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93272-2162-0FB3-8163-ACE6FE170BDA}"/>
              </a:ext>
            </a:extLst>
          </p:cNvPr>
          <p:cNvSpPr txBox="1"/>
          <p:nvPr/>
        </p:nvSpPr>
        <p:spPr>
          <a:xfrm>
            <a:off x="4648200" y="3409949"/>
            <a:ext cx="4029694" cy="1477328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“Although I applaud the motivation of attempts to eliminate </a:t>
            </a:r>
            <a:r>
              <a:rPr lang="en-US" sz="1800" i="1" dirty="0">
                <a:latin typeface="Vani" panose="020B0502040204020203" pitchFamily="34" charset="0"/>
                <a:cs typeface="Vani" panose="020B0502040204020203" pitchFamily="34" charset="0"/>
              </a:rPr>
              <a:t>P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-values, they have failed in the past and I predict that they will continue to fail.”</a:t>
            </a:r>
          </a:p>
          <a:p>
            <a:pPr algn="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Goodman, 2001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B4794-E6BD-6AC7-42BE-3B389BEFFCD9}"/>
              </a:ext>
            </a:extLst>
          </p:cNvPr>
          <p:cNvSpPr txBox="1"/>
          <p:nvPr/>
        </p:nvSpPr>
        <p:spPr>
          <a:xfrm>
            <a:off x="457200" y="3037592"/>
            <a:ext cx="3886200" cy="1831271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222222"/>
                </a:solidFill>
                <a:effectLst/>
                <a:latin typeface="Vani" panose="02040502050405020303" pitchFamily="18" charset="0"/>
                <a:cs typeface="Vani" panose="02040502050405020303" pitchFamily="18" charset="0"/>
              </a:rPr>
              <a:t>Scientists rise up against statistical significance</a:t>
            </a:r>
          </a:p>
          <a:p>
            <a:pPr>
              <a:spcAft>
                <a:spcPts val="600"/>
              </a:spcAft>
            </a:pPr>
            <a:r>
              <a:rPr lang="en-US" sz="1800" i="0" dirty="0">
                <a:solidFill>
                  <a:srgbClr val="222222"/>
                </a:solidFill>
                <a:effectLst/>
                <a:latin typeface="Vani" panose="02040502050405020303" pitchFamily="18" charset="0"/>
                <a:cs typeface="Vani" panose="02040502050405020303" pitchFamily="18" charset="0"/>
              </a:rPr>
              <a:t>More than 800 signatories call for an end to hyped claims and the dismissal of possibly crucial effects.</a:t>
            </a:r>
          </a:p>
          <a:p>
            <a:pPr algn="r"/>
            <a:r>
              <a:rPr lang="en-US" sz="1800" i="1" dirty="0">
                <a:latin typeface="Vani" panose="02040502050405020303" pitchFamily="18" charset="0"/>
                <a:cs typeface="Vani" panose="02040502050405020303" pitchFamily="18" charset="0"/>
              </a:rPr>
              <a:t>Nature</a:t>
            </a:r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: 21 March 2019</a:t>
            </a:r>
          </a:p>
        </p:txBody>
      </p:sp>
    </p:spTree>
    <p:extLst>
      <p:ext uri="{BB962C8B-B14F-4D97-AF65-F5344CB8AC3E}">
        <p14:creationId xmlns:p14="http://schemas.microsoft.com/office/powerpoint/2010/main" val="4196897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misinformation is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6105F-F863-DB48-976C-7D2A83037E04}"/>
              </a:ext>
            </a:extLst>
          </p:cNvPr>
          <p:cNvSpPr txBox="1"/>
          <p:nvPr/>
        </p:nvSpPr>
        <p:spPr>
          <a:xfrm>
            <a:off x="457199" y="1433513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!!! WARNING !!!</a:t>
            </a:r>
          </a:p>
          <a:p>
            <a:endParaRPr lang="en-US" sz="1800" b="1" dirty="0">
              <a:solidFill>
                <a:srgbClr val="C00000"/>
              </a:solidFill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Many p-value </a:t>
            </a:r>
            <a:r>
              <a:rPr lang="en-US" sz="1800" b="1" dirty="0"/>
              <a:t>YouTube tutorials </a:t>
            </a:r>
            <a:r>
              <a:rPr lang="en-US" sz="1800" b="1" dirty="0">
                <a:solidFill>
                  <a:srgbClr val="C00000"/>
                </a:solidFill>
              </a:rPr>
              <a:t>fall prey to these misconceptions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6586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origins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C595E-95A6-3666-2568-3FE7C4935752}"/>
              </a:ext>
            </a:extLst>
          </p:cNvPr>
          <p:cNvSpPr txBox="1"/>
          <p:nvPr/>
        </p:nvSpPr>
        <p:spPr>
          <a:xfrm>
            <a:off x="2521017" y="4805422"/>
            <a:ext cx="4060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Fisher R. A. 1934.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Statistical Methods for Research Workers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(P. 45)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2B71-76EE-E6A5-A49A-AA49A70B2DCA}"/>
              </a:ext>
            </a:extLst>
          </p:cNvPr>
          <p:cNvSpPr txBox="1"/>
          <p:nvPr/>
        </p:nvSpPr>
        <p:spPr>
          <a:xfrm>
            <a:off x="6965179" y="2680694"/>
            <a:ext cx="172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Ronald Fisher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93874-E0CB-A954-1A01-F8881C690E77}"/>
              </a:ext>
            </a:extLst>
          </p:cNvPr>
          <p:cNvSpPr txBox="1"/>
          <p:nvPr/>
        </p:nvSpPr>
        <p:spPr>
          <a:xfrm>
            <a:off x="457200" y="1657350"/>
            <a:ext cx="60960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  <a:spcAft>
                <a:spcPts val="1800"/>
              </a:spcAft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“The value for which </a:t>
            </a:r>
            <a:r>
              <a:rPr lang="en-US" sz="1800" i="1" dirty="0">
                <a:latin typeface="Vani" panose="020B0502040204020203" pitchFamily="34" charset="0"/>
                <a:cs typeface="Vani" panose="020B0502040204020203" pitchFamily="34" charset="0"/>
              </a:rPr>
              <a:t>P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 = 0.05, or 1 in 20, …</a:t>
            </a:r>
          </a:p>
          <a:p>
            <a:pPr algn="just">
              <a:lnSpc>
                <a:spcPts val="3000"/>
              </a:lnSpc>
              <a:spcAft>
                <a:spcPts val="1800"/>
              </a:spcAft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… it is convenient to take this point as a limit in judging whether a deviation is to be considered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significant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 or not. </a:t>
            </a:r>
          </a:p>
          <a:p>
            <a:pPr algn="just">
              <a:lnSpc>
                <a:spcPts val="3000"/>
              </a:lnSpc>
              <a:spcAft>
                <a:spcPts val="1800"/>
              </a:spcAft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Using this criterion, we should be </a:t>
            </a:r>
            <a:r>
              <a:rPr lang="en-US" sz="1800" b="1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led to follow up a false indication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 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only once in 20 trials, even if the statistics were the only guide available.”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030E2-E178-BB42-7E2F-E61F035B4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8" t="6666" r="12459" b="30216"/>
          <a:stretch/>
        </p:blipFill>
        <p:spPr>
          <a:xfrm>
            <a:off x="6965179" y="514350"/>
            <a:ext cx="1721621" cy="20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53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origins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2B71-76EE-E6A5-A49A-AA49A70B2DCA}"/>
              </a:ext>
            </a:extLst>
          </p:cNvPr>
          <p:cNvSpPr txBox="1"/>
          <p:nvPr/>
        </p:nvSpPr>
        <p:spPr>
          <a:xfrm>
            <a:off x="6965179" y="2680694"/>
            <a:ext cx="172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Ronald Fisher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030E2-E178-BB42-7E2F-E61F035B4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8" t="6666" r="12459" b="30216"/>
          <a:stretch/>
        </p:blipFill>
        <p:spPr>
          <a:xfrm>
            <a:off x="6965179" y="514350"/>
            <a:ext cx="1721621" cy="2012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9EB8-4F4F-D22F-3F7B-F72798E0E90D}"/>
              </a:ext>
            </a:extLst>
          </p:cNvPr>
          <p:cNvSpPr txBox="1"/>
          <p:nvPr/>
        </p:nvSpPr>
        <p:spPr>
          <a:xfrm>
            <a:off x="483242" y="1639846"/>
            <a:ext cx="5765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“If we accept this convenient convention [of statistical significance], … we thereby admit that </a:t>
            </a:r>
            <a:r>
              <a:rPr lang="en-US" sz="1800" b="1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no isolated experiment, however </a:t>
            </a:r>
            <a:r>
              <a:rPr lang="en-US" sz="1800" b="1" u="sng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significant</a:t>
            </a:r>
            <a:r>
              <a:rPr lang="en-US" sz="1800" b="1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 in itself, can suffice for the experimental demonstration of any natural phenomenon</a:t>
            </a:r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; for the ‘one chance in a million’ will undoubtedly occur, with no less and no more than its appropriate frequency, however surprised we may be that it should occur to us.”</a:t>
            </a:r>
          </a:p>
          <a:p>
            <a:pPr algn="just"/>
            <a:endParaRPr lang="en-US" sz="1800" dirty="0">
              <a:latin typeface="Vani" panose="02040502050405020303" pitchFamily="18" charset="0"/>
              <a:cs typeface="Vani" panose="02040502050405020303" pitchFamily="18" charset="0"/>
            </a:endParaRPr>
          </a:p>
          <a:p>
            <a:pPr algn="just"/>
            <a:r>
              <a:rPr lang="en-US" sz="1800" u="sng" dirty="0">
                <a:latin typeface="Vani" panose="02040502050405020303" pitchFamily="18" charset="0"/>
                <a:cs typeface="Vani" panose="02040502050405020303" pitchFamily="18" charset="0"/>
                <a:hlinkClick r:id="rId3" tooltip="The Design of Experimen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Design of Experiments</a:t>
            </a:r>
            <a:r>
              <a:rPr lang="en-US" sz="1800" u="sng" dirty="0">
                <a:latin typeface="Vani" panose="02040502050405020303" pitchFamily="18" charset="0"/>
                <a:cs typeface="Vani" panose="02040502050405020303" pitchFamily="18" charset="0"/>
              </a:rPr>
              <a:t> </a:t>
            </a:r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(1935)</a:t>
            </a:r>
          </a:p>
        </p:txBody>
      </p:sp>
    </p:spTree>
    <p:extLst>
      <p:ext uri="{BB962C8B-B14F-4D97-AF65-F5344CB8AC3E}">
        <p14:creationId xmlns:p14="http://schemas.microsoft.com/office/powerpoint/2010/main" val="3021695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p-values can easily fool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2B71-76EE-E6A5-A49A-AA49A70B2DCA}"/>
              </a:ext>
            </a:extLst>
          </p:cNvPr>
          <p:cNvSpPr txBox="1"/>
          <p:nvPr/>
        </p:nvSpPr>
        <p:spPr>
          <a:xfrm>
            <a:off x="6794500" y="3197820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David Colquhoun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E269B-40C3-E3EA-41B1-5B1C6EF6F89C}"/>
              </a:ext>
            </a:extLst>
          </p:cNvPr>
          <p:cNvSpPr txBox="1"/>
          <p:nvPr/>
        </p:nvSpPr>
        <p:spPr>
          <a:xfrm>
            <a:off x="457200" y="1665031"/>
            <a:ext cx="5755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You make a fool of yourself if you declare that you have discovered something, when all you are observing is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random chance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. </a:t>
            </a:r>
          </a:p>
          <a:p>
            <a:pPr algn="just"/>
            <a:endParaRPr lang="en-US" sz="1800" dirty="0">
              <a:latin typeface="Vani" panose="020B0502040204020203" pitchFamily="34" charset="0"/>
              <a:cs typeface="Vani" panose="020B0502040204020203" pitchFamily="34" charset="0"/>
            </a:endParaRPr>
          </a:p>
          <a:p>
            <a:pPr algn="just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From this point of view, what matters is the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probability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 that, when you find that a result is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‘statistically significant’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, there is </a:t>
            </a:r>
            <a:r>
              <a:rPr lang="en-US" sz="1800" b="1" dirty="0">
                <a:latin typeface="Vani" panose="020B0502040204020203" pitchFamily="34" charset="0"/>
                <a:cs typeface="Vani" panose="020B0502040204020203" pitchFamily="34" charset="0"/>
              </a:rPr>
              <a:t>actually a real effect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177B9-287D-934B-5827-5A844032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514350"/>
            <a:ext cx="1727200" cy="25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97F2B8-1D5F-DBA9-7942-4B3CFC1C6EDE}"/>
              </a:ext>
            </a:extLst>
          </p:cNvPr>
          <p:cNvSpPr txBox="1"/>
          <p:nvPr/>
        </p:nvSpPr>
        <p:spPr>
          <a:xfrm>
            <a:off x="4282706" y="3866676"/>
            <a:ext cx="193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R. Soc. Open sci. </a:t>
            </a:r>
            <a:r>
              <a:rPr lang="en-US" sz="1000" b="1" dirty="0">
                <a:latin typeface="Vani" panose="020B0502040204020203" pitchFamily="34" charset="0"/>
                <a:cs typeface="Vani" panose="020B0502040204020203" pitchFamily="34" charset="0"/>
              </a:rPr>
              <a:t>1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: 140216.</a:t>
            </a:r>
          </a:p>
        </p:txBody>
      </p:sp>
    </p:spTree>
    <p:extLst>
      <p:ext uri="{BB962C8B-B14F-4D97-AF65-F5344CB8AC3E}">
        <p14:creationId xmlns:p14="http://schemas.microsoft.com/office/powerpoint/2010/main" val="4243731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you really want are the </a:t>
            </a:r>
            <a:r>
              <a:rPr lang="en-US" i="1" dirty="0">
                <a:solidFill>
                  <a:srgbClr val="C00000"/>
                </a:solidFill>
              </a:rPr>
              <a:t>sampling distributions</a:t>
            </a:r>
            <a:r>
              <a:rPr lang="en-US" dirty="0"/>
              <a:t> for both control and test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741EB8-5F28-D34A-9A62-BC6106587B40}"/>
              </a:ext>
            </a:extLst>
          </p:cNvPr>
          <p:cNvGrpSpPr/>
          <p:nvPr/>
        </p:nvGrpSpPr>
        <p:grpSpPr>
          <a:xfrm>
            <a:off x="1922018" y="1905014"/>
            <a:ext cx="5524812" cy="2958139"/>
            <a:chOff x="1123747" y="1298448"/>
            <a:chExt cx="9545925" cy="51111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FF261-E0FC-9BB9-0706-79A36ADFDF9B}"/>
                </a:ext>
              </a:extLst>
            </p:cNvPr>
            <p:cNvSpPr txBox="1"/>
            <p:nvPr/>
          </p:nvSpPr>
          <p:spPr>
            <a:xfrm>
              <a:off x="1123747" y="5399214"/>
              <a:ext cx="9545925" cy="101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Vani" panose="020B0502040204020203" pitchFamily="34" charset="0"/>
                  <a:cs typeface="Vani" panose="020B0502040204020203" pitchFamily="34" charset="0"/>
                </a:rPr>
                <a:t>Power is the probability that a test sample correctly rejects the null hypothesis when the alternative hypothesis is true.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83210A-D4E1-E856-CE52-B71A36994338}"/>
                </a:ext>
              </a:extLst>
            </p:cNvPr>
            <p:cNvGrpSpPr/>
            <p:nvPr/>
          </p:nvGrpSpPr>
          <p:grpSpPr>
            <a:xfrm>
              <a:off x="1883664" y="1298448"/>
              <a:ext cx="8326035" cy="3976938"/>
              <a:chOff x="1883664" y="1298448"/>
              <a:chExt cx="8326035" cy="397693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770BF27-DDE9-DD76-9691-F84EDD43F5DC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664" y="1298448"/>
                <a:ext cx="6784848" cy="384962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7539F-419B-9A64-FF69-034CEC7F4AFD}"/>
                  </a:ext>
                </a:extLst>
              </p:cNvPr>
              <p:cNvSpPr txBox="1"/>
              <p:nvPr/>
            </p:nvSpPr>
            <p:spPr>
              <a:xfrm>
                <a:off x="7542240" y="1976403"/>
                <a:ext cx="2667459" cy="638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0070C0"/>
                    </a:solidFill>
                    <a:latin typeface="Vani" panose="020B0502040204020203" pitchFamily="34" charset="0"/>
                    <a:cs typeface="Vani" panose="020B0502040204020203" pitchFamily="34" charset="0"/>
                  </a:rPr>
                  <a:t>1-</a:t>
                </a:r>
                <a:r>
                  <a:rPr lang="el-GR" sz="1800" dirty="0">
                    <a:solidFill>
                      <a:srgbClr val="0070C0"/>
                    </a:solidFill>
                    <a:cs typeface="Vani" panose="020B0502040204020203" pitchFamily="34" charset="0"/>
                  </a:rPr>
                  <a:t>β</a:t>
                </a:r>
                <a:r>
                  <a:rPr lang="en-US" sz="1800" dirty="0">
                    <a:solidFill>
                      <a:srgbClr val="0070C0"/>
                    </a:solidFill>
                    <a:latin typeface="Vani" panose="020B0502040204020203" pitchFamily="34" charset="0"/>
                    <a:cs typeface="Vani" panose="020B0502040204020203" pitchFamily="34" charset="0"/>
                  </a:rPr>
                  <a:t> (“power”)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2ED5A3-36C9-1B56-4D91-3708AC8E1828}"/>
                  </a:ext>
                </a:extLst>
              </p:cNvPr>
              <p:cNvSpPr/>
              <p:nvPr/>
            </p:nvSpPr>
            <p:spPr>
              <a:xfrm>
                <a:off x="5896708" y="4952854"/>
                <a:ext cx="2262554" cy="3225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A71B8D-726B-EF33-4EBB-3AC0053B0210}"/>
              </a:ext>
            </a:extLst>
          </p:cNvPr>
          <p:cNvCxnSpPr>
            <a:cxnSpLocks/>
          </p:cNvCxnSpPr>
          <p:nvPr/>
        </p:nvCxnSpPr>
        <p:spPr>
          <a:xfrm flipH="1">
            <a:off x="5105400" y="2666720"/>
            <a:ext cx="685800" cy="642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318FE0-2AC7-83B8-CC42-89E385540E4D}"/>
              </a:ext>
            </a:extLst>
          </p:cNvPr>
          <p:cNvSpPr txBox="1"/>
          <p:nvPr/>
        </p:nvSpPr>
        <p:spPr>
          <a:xfrm>
            <a:off x="1648556" y="1587024"/>
            <a:ext cx="24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9579F1-3E31-D6CA-9410-C49566B10BDA}"/>
              </a:ext>
            </a:extLst>
          </p:cNvPr>
          <p:cNvSpPr txBox="1"/>
          <p:nvPr/>
        </p:nvSpPr>
        <p:spPr>
          <a:xfrm>
            <a:off x="4431781" y="1587024"/>
            <a:ext cx="332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13988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vs. Sample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C2070AC-A852-0C42-A91F-19E866BC8DB7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750267-88B8-754D-9174-A84AF6206E5B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538202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p-values with a grain of salt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7AB60-D846-E045-EACF-19ED3E827FA9}"/>
              </a:ext>
            </a:extLst>
          </p:cNvPr>
          <p:cNvSpPr txBox="1"/>
          <p:nvPr/>
        </p:nvSpPr>
        <p:spPr>
          <a:xfrm>
            <a:off x="990600" y="2074355"/>
            <a:ext cx="6477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In isolation, p-values are </a:t>
            </a:r>
          </a:p>
          <a:p>
            <a:pPr>
              <a:spcAft>
                <a:spcPts val="600"/>
              </a:spcAft>
            </a:pPr>
            <a:r>
              <a:rPr lang="en-US" sz="3200" i="1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    not strong evidence</a:t>
            </a:r>
            <a:r>
              <a:rPr lang="en-US" sz="3200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 of anything.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Vani" panose="02040502050405020303" pitchFamily="18" charset="0"/>
                <a:cs typeface="Vani" panose="02040502050405020303" pitchFamily="18" charset="0"/>
              </a:rPr>
              <a:t>Focus on large effects.</a:t>
            </a:r>
          </a:p>
        </p:txBody>
      </p:sp>
      <p:pic>
        <p:nvPicPr>
          <p:cNvPr id="8" name="Graphic 7" descr="Salt And Pepper with solid fill">
            <a:extLst>
              <a:ext uri="{FF2B5EF4-FFF2-40B4-BE49-F238E27FC236}">
                <a16:creationId xmlns:a16="http://schemas.microsoft.com/office/drawing/2014/main" id="{E9A8331C-D14E-EFDD-8B25-F9CE7960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11334">
            <a:off x="6894639" y="7268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3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vs. Sample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EFAD5-F09E-6E4D-A319-70CD44D2197C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3338947" y="3238358"/>
            <a:ext cx="2437620" cy="1067085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425981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6439020-34D9-7840-A7B1-BCFE678506DD}"/>
              </a:ext>
            </a:extLst>
          </p:cNvPr>
          <p:cNvGrpSpPr/>
          <p:nvPr/>
        </p:nvGrpSpPr>
        <p:grpSpPr>
          <a:xfrm>
            <a:off x="3360521" y="3271539"/>
            <a:ext cx="2416046" cy="963160"/>
            <a:chOff x="3360521" y="3271539"/>
            <a:chExt cx="2416046" cy="9631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0FFA61-FDEB-8B4D-8933-4210881C6B99}"/>
                </a:ext>
              </a:extLst>
            </p:cNvPr>
            <p:cNvSpPr/>
            <p:nvPr/>
          </p:nvSpPr>
          <p:spPr>
            <a:xfrm>
              <a:off x="3360521" y="3271539"/>
              <a:ext cx="2416046" cy="921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48413A-AB78-7D40-831D-1CCDEE215305}"/>
                </a:ext>
              </a:extLst>
            </p:cNvPr>
            <p:cNvSpPr/>
            <p:nvPr/>
          </p:nvSpPr>
          <p:spPr>
            <a:xfrm>
              <a:off x="3467209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D91BC5-1A55-F74F-80C2-F7E5DB8BC5F2}"/>
                </a:ext>
              </a:extLst>
            </p:cNvPr>
            <p:cNvSpPr/>
            <p:nvPr/>
          </p:nvSpPr>
          <p:spPr>
            <a:xfrm>
              <a:off x="5346595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7E4141-6370-0F4F-A725-F912158888F8}"/>
              </a:ext>
            </a:extLst>
          </p:cNvPr>
          <p:cNvCxnSpPr>
            <a:cxnSpLocks/>
          </p:cNvCxnSpPr>
          <p:nvPr/>
        </p:nvCxnSpPr>
        <p:spPr>
          <a:xfrm flipH="1">
            <a:off x="4555375" y="3238357"/>
            <a:ext cx="953" cy="9542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1B94DC-EF10-6440-BE17-008CBFDE41D2}"/>
                  </a:ext>
                </a:extLst>
              </p:cNvPr>
              <p:cNvSpPr txBox="1"/>
              <p:nvPr/>
            </p:nvSpPr>
            <p:spPr>
              <a:xfrm>
                <a:off x="6215905" y="4050033"/>
                <a:ext cx="2565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individuals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1B94DC-EF10-6440-BE17-008CBFDE4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05" y="4050033"/>
                <a:ext cx="2565895" cy="369332"/>
              </a:xfrm>
              <a:prstGeom prst="rect">
                <a:avLst/>
              </a:prstGeom>
              <a:blipFill>
                <a:blip r:embed="rId6"/>
                <a:stretch>
                  <a:fillRect l="-1970" t="-6667" r="-9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AED239-ECD9-F549-A578-656DF23DC8EF}"/>
              </a:ext>
            </a:extLst>
          </p:cNvPr>
          <p:cNvSpPr/>
          <p:nvPr/>
        </p:nvSpPr>
        <p:spPr>
          <a:xfrm>
            <a:off x="4297482" y="41943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11390-8965-0B4C-8568-30C3AA8D8F68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285601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vs. Sample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EFAD5-F09E-6E4D-A319-70CD44D2197C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3338947" y="3238358"/>
            <a:ext cx="2437620" cy="1067085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425981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/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Multiple samples</a:t>
                </a:r>
              </a:p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(each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individuals)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blipFill>
                <a:blip r:embed="rId7"/>
                <a:stretch>
                  <a:fillRect l="-2073" t="-3846" r="-103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2B90406C-DECB-4349-9C0F-CA8D8ECE2D25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9D26BE-3692-4540-87CA-5A4F34708AA0}"/>
              </a:ext>
            </a:extLst>
          </p:cNvPr>
          <p:cNvGrpSpPr/>
          <p:nvPr/>
        </p:nvGrpSpPr>
        <p:grpSpPr>
          <a:xfrm>
            <a:off x="3360521" y="3271539"/>
            <a:ext cx="2416046" cy="963160"/>
            <a:chOff x="3360521" y="3271539"/>
            <a:chExt cx="2416046" cy="9631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F640BE-B663-6944-9B51-8DE7EBFCA633}"/>
                </a:ext>
              </a:extLst>
            </p:cNvPr>
            <p:cNvSpPr/>
            <p:nvPr/>
          </p:nvSpPr>
          <p:spPr>
            <a:xfrm>
              <a:off x="3360521" y="3271539"/>
              <a:ext cx="2416046" cy="921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589B40C-C4E4-D74B-BB24-58A8EED2D66A}"/>
                </a:ext>
              </a:extLst>
            </p:cNvPr>
            <p:cNvSpPr/>
            <p:nvPr/>
          </p:nvSpPr>
          <p:spPr>
            <a:xfrm>
              <a:off x="3467209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A307AF-098A-E341-9B7B-61B0C1F02B03}"/>
                </a:ext>
              </a:extLst>
            </p:cNvPr>
            <p:cNvSpPr/>
            <p:nvPr/>
          </p:nvSpPr>
          <p:spPr>
            <a:xfrm>
              <a:off x="5346595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516A579-0948-EB41-8800-A9FEFE8901CB}"/>
              </a:ext>
            </a:extLst>
          </p:cNvPr>
          <p:cNvCxnSpPr>
            <a:cxnSpLocks/>
          </p:cNvCxnSpPr>
          <p:nvPr/>
        </p:nvCxnSpPr>
        <p:spPr>
          <a:xfrm flipH="1">
            <a:off x="4555375" y="3238357"/>
            <a:ext cx="953" cy="9542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5AED239-ECD9-F549-A578-656DF23DC8EF}"/>
              </a:ext>
            </a:extLst>
          </p:cNvPr>
          <p:cNvSpPr/>
          <p:nvPr/>
        </p:nvSpPr>
        <p:spPr>
          <a:xfrm>
            <a:off x="429748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6E212F-D391-2F48-8ADB-5BC082480E6D}"/>
              </a:ext>
            </a:extLst>
          </p:cNvPr>
          <p:cNvSpPr/>
          <p:nvPr/>
        </p:nvSpPr>
        <p:spPr>
          <a:xfrm>
            <a:off x="441451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9337DC-1AB5-644C-B2BA-511F3582BDC8}"/>
              </a:ext>
            </a:extLst>
          </p:cNvPr>
          <p:cNvSpPr/>
          <p:nvPr/>
        </p:nvSpPr>
        <p:spPr>
          <a:xfrm>
            <a:off x="4614839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AB83280-DCD4-0648-B853-0F96842B35AF}"/>
              </a:ext>
            </a:extLst>
          </p:cNvPr>
          <p:cNvSpPr/>
          <p:nvPr/>
        </p:nvSpPr>
        <p:spPr>
          <a:xfrm>
            <a:off x="418338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96BE66-0315-E141-BBE7-6E554F7C8609}"/>
              </a:ext>
            </a:extLst>
          </p:cNvPr>
          <p:cNvSpPr/>
          <p:nvPr/>
        </p:nvSpPr>
        <p:spPr>
          <a:xfrm>
            <a:off x="470896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BEAFFB-5DBC-4341-82DE-7C572CC340C5}"/>
              </a:ext>
            </a:extLst>
          </p:cNvPr>
          <p:cNvSpPr/>
          <p:nvPr/>
        </p:nvSpPr>
        <p:spPr>
          <a:xfrm>
            <a:off x="483444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EEF94-719C-E942-B454-B14A9779D774}"/>
              </a:ext>
            </a:extLst>
          </p:cNvPr>
          <p:cNvSpPr/>
          <p:nvPr/>
        </p:nvSpPr>
        <p:spPr>
          <a:xfrm>
            <a:off x="398034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A2CB08C-B45A-9E49-A0B0-32E50795CFFD}"/>
              </a:ext>
            </a:extLst>
          </p:cNvPr>
          <p:cNvSpPr/>
          <p:nvPr/>
        </p:nvSpPr>
        <p:spPr>
          <a:xfrm>
            <a:off x="371310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5DC984-BA61-CB48-A11B-8FB2B298C949}"/>
              </a:ext>
            </a:extLst>
          </p:cNvPr>
          <p:cNvSpPr/>
          <p:nvPr/>
        </p:nvSpPr>
        <p:spPr>
          <a:xfrm>
            <a:off x="506535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A34448B-CF6F-E54E-BFFA-E56EB8EDE7F7}"/>
              </a:ext>
            </a:extLst>
          </p:cNvPr>
          <p:cNvSpPr/>
          <p:nvPr/>
        </p:nvSpPr>
        <p:spPr>
          <a:xfrm>
            <a:off x="529164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3355357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FD5693-7B53-2B4C-8B3F-7FD70F130637}"/>
              </a:ext>
            </a:extLst>
          </p:cNvPr>
          <p:cNvSpPr/>
          <p:nvPr/>
        </p:nvSpPr>
        <p:spPr>
          <a:xfrm>
            <a:off x="560937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5C8986-38D2-1845-93FA-338CA275C7BB}"/>
              </a:ext>
            </a:extLst>
          </p:cNvPr>
          <p:cNvSpPr/>
          <p:nvPr/>
        </p:nvSpPr>
        <p:spPr>
          <a:xfrm>
            <a:off x="4543525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EEC47C-EEDE-744C-B887-C40770E376EA}"/>
              </a:ext>
            </a:extLst>
          </p:cNvPr>
          <p:cNvSpPr/>
          <p:nvPr/>
        </p:nvSpPr>
        <p:spPr>
          <a:xfrm>
            <a:off x="447221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2455AA-395B-0447-B002-924783534725}"/>
              </a:ext>
            </a:extLst>
          </p:cNvPr>
          <p:cNvSpPr/>
          <p:nvPr/>
        </p:nvSpPr>
        <p:spPr>
          <a:xfrm>
            <a:off x="499034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0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Limit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EFAD5-F09E-6E4D-A319-70CD44D2197C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3338947" y="3238358"/>
            <a:ext cx="2437620" cy="1067085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425981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7E4141-6370-0F4F-A725-F912158888F8}"/>
              </a:ext>
            </a:extLst>
          </p:cNvPr>
          <p:cNvCxnSpPr>
            <a:cxnSpLocks/>
          </p:cNvCxnSpPr>
          <p:nvPr/>
        </p:nvCxnSpPr>
        <p:spPr>
          <a:xfrm flipH="1">
            <a:off x="4555375" y="3238357"/>
            <a:ext cx="953" cy="9542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5AED239-ECD9-F549-A578-656DF23DC8EF}"/>
              </a:ext>
            </a:extLst>
          </p:cNvPr>
          <p:cNvSpPr/>
          <p:nvPr/>
        </p:nvSpPr>
        <p:spPr>
          <a:xfrm>
            <a:off x="429748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6E212F-D391-2F48-8ADB-5BC082480E6D}"/>
              </a:ext>
            </a:extLst>
          </p:cNvPr>
          <p:cNvSpPr/>
          <p:nvPr/>
        </p:nvSpPr>
        <p:spPr>
          <a:xfrm>
            <a:off x="441451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9337DC-1AB5-644C-B2BA-511F3582BDC8}"/>
              </a:ext>
            </a:extLst>
          </p:cNvPr>
          <p:cNvSpPr/>
          <p:nvPr/>
        </p:nvSpPr>
        <p:spPr>
          <a:xfrm>
            <a:off x="4614839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AB83280-DCD4-0648-B853-0F96842B35AF}"/>
              </a:ext>
            </a:extLst>
          </p:cNvPr>
          <p:cNvSpPr/>
          <p:nvPr/>
        </p:nvSpPr>
        <p:spPr>
          <a:xfrm>
            <a:off x="418338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96BE66-0315-E141-BBE7-6E554F7C8609}"/>
              </a:ext>
            </a:extLst>
          </p:cNvPr>
          <p:cNvSpPr/>
          <p:nvPr/>
        </p:nvSpPr>
        <p:spPr>
          <a:xfrm>
            <a:off x="470896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BEAFFB-5DBC-4341-82DE-7C572CC340C5}"/>
              </a:ext>
            </a:extLst>
          </p:cNvPr>
          <p:cNvSpPr/>
          <p:nvPr/>
        </p:nvSpPr>
        <p:spPr>
          <a:xfrm>
            <a:off x="483444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EEF94-719C-E942-B454-B14A9779D774}"/>
              </a:ext>
            </a:extLst>
          </p:cNvPr>
          <p:cNvSpPr/>
          <p:nvPr/>
        </p:nvSpPr>
        <p:spPr>
          <a:xfrm>
            <a:off x="398034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A2CB08C-B45A-9E49-A0B0-32E50795CFFD}"/>
              </a:ext>
            </a:extLst>
          </p:cNvPr>
          <p:cNvSpPr/>
          <p:nvPr/>
        </p:nvSpPr>
        <p:spPr>
          <a:xfrm>
            <a:off x="371310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5DC984-BA61-CB48-A11B-8FB2B298C949}"/>
              </a:ext>
            </a:extLst>
          </p:cNvPr>
          <p:cNvSpPr/>
          <p:nvPr/>
        </p:nvSpPr>
        <p:spPr>
          <a:xfrm>
            <a:off x="506535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A34448B-CF6F-E54E-BFFA-E56EB8EDE7F7}"/>
              </a:ext>
            </a:extLst>
          </p:cNvPr>
          <p:cNvSpPr/>
          <p:nvPr/>
        </p:nvSpPr>
        <p:spPr>
          <a:xfrm>
            <a:off x="529164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3355357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FD5693-7B53-2B4C-8B3F-7FD70F130637}"/>
              </a:ext>
            </a:extLst>
          </p:cNvPr>
          <p:cNvSpPr/>
          <p:nvPr/>
        </p:nvSpPr>
        <p:spPr>
          <a:xfrm>
            <a:off x="560937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5C8986-38D2-1845-93FA-338CA275C7BB}"/>
              </a:ext>
            </a:extLst>
          </p:cNvPr>
          <p:cNvSpPr/>
          <p:nvPr/>
        </p:nvSpPr>
        <p:spPr>
          <a:xfrm>
            <a:off x="4543525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EEC47C-EEDE-744C-B887-C40770E376EA}"/>
              </a:ext>
            </a:extLst>
          </p:cNvPr>
          <p:cNvSpPr/>
          <p:nvPr/>
        </p:nvSpPr>
        <p:spPr>
          <a:xfrm>
            <a:off x="447221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2455AA-395B-0447-B002-924783534725}"/>
              </a:ext>
            </a:extLst>
          </p:cNvPr>
          <p:cNvSpPr/>
          <p:nvPr/>
        </p:nvSpPr>
        <p:spPr>
          <a:xfrm>
            <a:off x="499034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01A9A05-6ED3-804E-8077-BA3A07402A11}"/>
              </a:ext>
            </a:extLst>
          </p:cNvPr>
          <p:cNvSpPr txBox="1"/>
          <p:nvPr/>
        </p:nvSpPr>
        <p:spPr>
          <a:xfrm>
            <a:off x="2147990" y="3417989"/>
            <a:ext cx="19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Expected by CLT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/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Multiple samples</a:t>
                </a:r>
              </a:p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(each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individuals)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blipFill>
                <a:blip r:embed="rId7"/>
                <a:stretch>
                  <a:fillRect l="-2073" t="-3846" r="-103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2B90406C-DECB-4349-9C0F-CA8D8ECE2D25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424420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an experimental treatment affect life expectancy?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4599794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5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4759367" y="2334001"/>
            <a:ext cx="1358428" cy="1434647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FCDE60-1DEA-0448-99AB-F2A3F685867F}"/>
              </a:ext>
            </a:extLst>
          </p:cNvPr>
          <p:cNvSpPr txBox="1"/>
          <p:nvPr/>
        </p:nvSpPr>
        <p:spPr>
          <a:xfrm>
            <a:off x="3189943" y="4526602"/>
            <a:ext cx="29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Yes?	No?	Maybe?</a:t>
            </a:r>
          </a:p>
        </p:txBody>
      </p:sp>
    </p:spTree>
    <p:extLst>
      <p:ext uri="{BB962C8B-B14F-4D97-AF65-F5344CB8AC3E}">
        <p14:creationId xmlns:p14="http://schemas.microsoft.com/office/powerpoint/2010/main" val="1204310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an experimental treatment affect life expectancy?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6939839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5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7008419" y="2882362"/>
            <a:ext cx="116861" cy="750867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FCDE60-1DEA-0448-99AB-F2A3F685867F}"/>
              </a:ext>
            </a:extLst>
          </p:cNvPr>
          <p:cNvSpPr txBox="1"/>
          <p:nvPr/>
        </p:nvSpPr>
        <p:spPr>
          <a:xfrm>
            <a:off x="3189943" y="4526602"/>
            <a:ext cx="29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Yes?	No?	Maybe?</a:t>
            </a:r>
          </a:p>
        </p:txBody>
      </p:sp>
    </p:spTree>
    <p:extLst>
      <p:ext uri="{BB962C8B-B14F-4D97-AF65-F5344CB8AC3E}">
        <p14:creationId xmlns:p14="http://schemas.microsoft.com/office/powerpoint/2010/main" val="1752409205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7325</TotalTime>
  <Words>1953</Words>
  <Application>Microsoft Macintosh PowerPoint</Application>
  <PresentationFormat>On-screen Show (16:9)</PresentationFormat>
  <Paragraphs>259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Black</vt:lpstr>
      <vt:lpstr>Calibri</vt:lpstr>
      <vt:lpstr>Cambria Math</vt:lpstr>
      <vt:lpstr>Vani</vt:lpstr>
      <vt:lpstr>Wingdings</vt:lpstr>
      <vt:lpstr>16-9 White Backgroud</vt:lpstr>
      <vt:lpstr>PowerPoint Presentation</vt:lpstr>
      <vt:lpstr>Disclaimer</vt:lpstr>
      <vt:lpstr>Learning goals – p-values</vt:lpstr>
      <vt:lpstr>Population vs. Sample Distribution</vt:lpstr>
      <vt:lpstr>Population vs. Sample Distribution</vt:lpstr>
      <vt:lpstr>Population vs. Sample Distribution</vt:lpstr>
      <vt:lpstr>Central Limit Theorem</vt:lpstr>
      <vt:lpstr>Does an experimental treatment affect life expectancy?</vt:lpstr>
      <vt:lpstr>Does an experimental treatment affect life expectancy?</vt:lpstr>
      <vt:lpstr>Does an experimental treatment affect life expectancy?</vt:lpstr>
      <vt:lpstr>Null Hypothesis (H_0): Treatment has no effect on life expectancy</vt:lpstr>
      <vt:lpstr>Decide whether to reject the null hypothesis</vt:lpstr>
      <vt:lpstr>Single-tailed decision boundary</vt:lpstr>
      <vt:lpstr>p-value</vt:lpstr>
      <vt:lpstr>Get a p-value from a probability distribution</vt:lpstr>
      <vt:lpstr>Get a p-value from a probability distribution</vt:lpstr>
      <vt:lpstr>p-value</vt:lpstr>
      <vt:lpstr>Logical</vt:lpstr>
      <vt:lpstr>Seems logical at first glance</vt:lpstr>
      <vt:lpstr>But can get you in trouble!</vt:lpstr>
      <vt:lpstr>p-value common misconceptions</vt:lpstr>
      <vt:lpstr>p-values don’t tell you anything about the truth of a hypothesis</vt:lpstr>
      <vt:lpstr>p-values don’t tell you anything about the truth of a hypothesis</vt:lpstr>
      <vt:lpstr>p-value vs. effect size</vt:lpstr>
      <vt:lpstr>p-value vs. effect size</vt:lpstr>
      <vt:lpstr>p=0.05  one in twenty!!!</vt:lpstr>
      <vt:lpstr>Publication bias</vt:lpstr>
      <vt:lpstr>Multiple features</vt:lpstr>
      <vt:lpstr>p-hacking</vt:lpstr>
      <vt:lpstr>p-hacking</vt:lpstr>
      <vt:lpstr>p-hacking</vt:lpstr>
      <vt:lpstr>Reproducibility in psychological science inversely related to p-value</vt:lpstr>
      <vt:lpstr>Low statistical power in biomedical science</vt:lpstr>
      <vt:lpstr>p-values are known to be problematic</vt:lpstr>
      <vt:lpstr>p-value misinformation is everywhere</vt:lpstr>
      <vt:lpstr>p-value origins</vt:lpstr>
      <vt:lpstr>p-value origins</vt:lpstr>
      <vt:lpstr>p-values can easily fool you</vt:lpstr>
      <vt:lpstr>What you really want are the sampling distributions for both control and test conditions</vt:lpstr>
      <vt:lpstr>Take p-values with a grain of salt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610</cp:revision>
  <cp:lastPrinted>2011-01-24T02:49:42Z</cp:lastPrinted>
  <dcterms:created xsi:type="dcterms:W3CDTF">2011-06-30T15:04:08Z</dcterms:created>
  <dcterms:modified xsi:type="dcterms:W3CDTF">2024-02-06T17:33:52Z</dcterms:modified>
  <cp:category/>
</cp:coreProperties>
</file>